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handoutMasterIdLst>
    <p:handoutMasterId r:id="rId26"/>
  </p:handoutMasterIdLst>
  <p:sldIdLst>
    <p:sldId id="355" r:id="rId5"/>
    <p:sldId id="407" r:id="rId6"/>
    <p:sldId id="423" r:id="rId7"/>
    <p:sldId id="419" r:id="rId8"/>
    <p:sldId id="418" r:id="rId9"/>
    <p:sldId id="413" r:id="rId10"/>
    <p:sldId id="414" r:id="rId11"/>
    <p:sldId id="421" r:id="rId12"/>
    <p:sldId id="388" r:id="rId13"/>
    <p:sldId id="389" r:id="rId14"/>
    <p:sldId id="390" r:id="rId15"/>
    <p:sldId id="391" r:id="rId16"/>
    <p:sldId id="392" r:id="rId17"/>
    <p:sldId id="393" r:id="rId18"/>
    <p:sldId id="424" r:id="rId19"/>
    <p:sldId id="411" r:id="rId20"/>
    <p:sldId id="412" r:id="rId21"/>
    <p:sldId id="426" r:id="rId22"/>
    <p:sldId id="408" r:id="rId23"/>
    <p:sldId id="337"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551">
          <p15:clr>
            <a:srgbClr val="A4A3A4"/>
          </p15:clr>
        </p15:guide>
        <p15:guide id="3" orient="horz" pos="2640" userDrawn="1">
          <p15:clr>
            <a:srgbClr val="A4A3A4"/>
          </p15:clr>
        </p15:guide>
        <p15:guide id="4" pos="2008">
          <p15:clr>
            <a:srgbClr val="A4A3A4"/>
          </p15:clr>
        </p15:guide>
        <p15:guide id="5" pos="5472">
          <p15:clr>
            <a:srgbClr val="A4A3A4"/>
          </p15:clr>
        </p15:guide>
        <p15:guide id="6" pos="312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948A54"/>
    <a:srgbClr val="CBCBCB"/>
    <a:srgbClr val="A6A6A6"/>
    <a:srgbClr val="E7E7E7"/>
    <a:srgbClr val="BFBFBF"/>
    <a:srgbClr val="C0504D"/>
    <a:srgbClr val="769535"/>
    <a:srgbClr val="9B2D1F"/>
    <a:srgbClr val="676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003936-65AE-4691-A43D-1A10B2158EBD}" v="26" dt="2019-11-11T12:58:22.1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24" autoAdjust="0"/>
    <p:restoredTop sz="94660" autoAdjust="0"/>
  </p:normalViewPr>
  <p:slideViewPr>
    <p:cSldViewPr snapToGrid="0">
      <p:cViewPr>
        <p:scale>
          <a:sx n="66" d="100"/>
          <a:sy n="66" d="100"/>
        </p:scale>
        <p:origin x="552" y="84"/>
      </p:cViewPr>
      <p:guideLst>
        <p:guide orient="horz" pos="2160"/>
        <p:guide pos="5551"/>
        <p:guide orient="horz" pos="2640"/>
        <p:guide pos="2008"/>
        <p:guide pos="5472"/>
        <p:guide pos="3125"/>
      </p:guideLst>
    </p:cSldViewPr>
  </p:slideViewPr>
  <p:outlineViewPr>
    <p:cViewPr>
      <p:scale>
        <a:sx n="33" d="100"/>
        <a:sy n="33" d="100"/>
      </p:scale>
      <p:origin x="0" y="801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2112" y="-108"/>
      </p:cViewPr>
      <p:guideLst>
        <p:guide orient="horz" pos="2928"/>
        <p:guide pos="2208"/>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ket Somani" userId="6c880143-475a-4a67-8fe4-efc1189736ca" providerId="ADAL" clId="{A755E286-BE4E-46BB-AD38-BE8D05F96612}"/>
    <pc:docChg chg="modSld">
      <pc:chgData name="Saket Somani" userId="6c880143-475a-4a67-8fe4-efc1189736ca" providerId="ADAL" clId="{A755E286-BE4E-46BB-AD38-BE8D05F96612}" dt="2019-11-11T14:10:45.341" v="19" actId="20577"/>
      <pc:docMkLst>
        <pc:docMk/>
      </pc:docMkLst>
      <pc:sldChg chg="modSp">
        <pc:chgData name="Saket Somani" userId="6c880143-475a-4a67-8fe4-efc1189736ca" providerId="ADAL" clId="{A755E286-BE4E-46BB-AD38-BE8D05F96612}" dt="2019-11-11T14:10:45.341" v="19" actId="20577"/>
        <pc:sldMkLst>
          <pc:docMk/>
          <pc:sldMk cId="4004929104" sldId="423"/>
        </pc:sldMkLst>
        <pc:spChg chg="mod">
          <ac:chgData name="Saket Somani" userId="6c880143-475a-4a67-8fe4-efc1189736ca" providerId="ADAL" clId="{A755E286-BE4E-46BB-AD38-BE8D05F96612}" dt="2019-11-11T14:10:45.341" v="19" actId="20577"/>
          <ac:spMkLst>
            <pc:docMk/>
            <pc:sldMk cId="4004929104" sldId="423"/>
            <ac:spMk id="11"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churchgatepartners.sharepoint.com/sites/cgp-shared-folder/Clients%20South/Dynamatic/Earnings%20Presentation/Q2%20FY2020/Dynamatic%20Q2%20FY2020%20Earnings%20Presentation.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https://churchgatepartners.sharepoint.com/sites/cgp-shared-folder/Clients%20South/Dynamatic/Earnings%20Presentation/Q2%20FY2020/Dynamatic%20Q2%20FY2020%20Earnings%20Present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churchgatepartners.sharepoint.com/sites/cgp-shared-folder/Clients%20South/Dynamatic/Earnings%20Presentation/Q2%20FY2020/Dynamatic%20Q2%20FY2020%20Earnings%20Present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churchgatepartners.sharepoint.com/sites/cgp-shared-folder/Clients%20South/Dynamatic/Earnings%20Presentation/Q2%20FY2020/Dynamatic%20Q2%20FY2020%20Earnings%20Present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churchgatepartners.sharepoint.com/sites/cgp-shared-folder/Clients%20South/Dynamatic/Earnings%20Presentation/Q2%20FY2020/Dynamatic%20Q2%20FY2020%20Earnings%20Present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churchgatepartners.sharepoint.com/sites/cgp-shared-folder/Clients%20South/Dynamatic/Earnings%20Presentation/Q2%20FY2020/Dynamatic%20Q2%20FY2020%20Earnings%20Present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churchgatepartners.sharepoint.com/sites/cgp-shared-folder/Clients%20South/Dynamatic/Earnings%20Presentation/Q2%20FY2020/Dynamatic%20Q2%20FY2020%20Earnings%20Presentati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churchgatepartners.sharepoint.com/sites/cgp-shared-folder/Clients%20South/Dynamatic/Earnings%20Presentation/Q2%20FY2020/Dynamatic%20Q2%20FY2020%20Earnings%20Presentatio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churchgatepartners.sharepoint.com/sites/cgp-shared-folder/Clients%20South/Dynamatic/Earnings%20Presentation/Q2%20FY2020/Dynamatic%20Q2%20FY2020%20Earnings%20Presentatio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churchgatepartners.sharepoint.com/sites/cgp-shared-folder/Clients%20South/Dynamatic/Earnings%20Presentation/Q2%20FY2020/Dynamatic%20Q2%20FY2020%20Earnings%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20296192370767"/>
          <c:y val="0.2282287648683077"/>
          <c:w val="0.558739819575793"/>
          <c:h val="0.63006867187223059"/>
        </c:manualLayout>
      </c:layout>
      <c:doughnutChart>
        <c:varyColors val="1"/>
        <c:ser>
          <c:idx val="1"/>
          <c:order val="1"/>
          <c:spPr>
            <a:ln>
              <a:solidFill>
                <a:schemeClr val="bg1"/>
              </a:solidFill>
            </a:ln>
          </c:spPr>
          <c:dPt>
            <c:idx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3BA-4D11-A20C-97AE982FAD44}"/>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3BA-4D11-A20C-97AE982FAD44}"/>
              </c:ext>
            </c:extLst>
          </c:dPt>
          <c:dPt>
            <c:idx val="2"/>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23BA-4D11-A20C-97AE982FAD44}"/>
              </c:ext>
            </c:extLst>
          </c:dPt>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Charts!$B$30:$B$32</c:f>
              <c:strCache>
                <c:ptCount val="3"/>
                <c:pt idx="0">
                  <c:v>Automotive &amp; Metallurgy</c:v>
                </c:pt>
                <c:pt idx="1">
                  <c:v>Hydraulics</c:v>
                </c:pt>
                <c:pt idx="2">
                  <c:v>Aerospace &amp; Defence</c:v>
                </c:pt>
              </c:strCache>
            </c:strRef>
          </c:cat>
          <c:val>
            <c:numRef>
              <c:f>Charts!$AB$30:$AB$32</c:f>
              <c:numCache>
                <c:formatCode>0%</c:formatCode>
                <c:ptCount val="3"/>
                <c:pt idx="0">
                  <c:v>0.45721610939002244</c:v>
                </c:pt>
                <c:pt idx="1">
                  <c:v>0.24113342591603459</c:v>
                </c:pt>
                <c:pt idx="2">
                  <c:v>0.30165046469394297</c:v>
                </c:pt>
              </c:numCache>
            </c:numRef>
          </c:val>
          <c:extLst>
            <c:ext xmlns:c16="http://schemas.microsoft.com/office/drawing/2014/chart" uri="{C3380CC4-5D6E-409C-BE32-E72D297353CC}">
              <c16:uniqueId val="{00000006-23BA-4D11-A20C-97AE982FAD44}"/>
            </c:ext>
          </c:extLst>
        </c:ser>
        <c:ser>
          <c:idx val="0"/>
          <c:order val="0"/>
          <c:spPr>
            <a:ln>
              <a:solidFill>
                <a:schemeClr val="bg1"/>
              </a:solidFill>
            </a:ln>
          </c:spPr>
          <c:dPt>
            <c:idx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8-23BA-4D11-A20C-97AE982FAD44}"/>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A-23BA-4D11-A20C-97AE982FAD44}"/>
              </c:ext>
            </c:extLst>
          </c:dPt>
          <c:dPt>
            <c:idx val="2"/>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C-23BA-4D11-A20C-97AE982FAD44}"/>
              </c:ext>
            </c:extLst>
          </c:dPt>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Charts!$B$30:$B$32</c:f>
              <c:strCache>
                <c:ptCount val="3"/>
                <c:pt idx="0">
                  <c:v>Automotive &amp; Metallurgy</c:v>
                </c:pt>
                <c:pt idx="1">
                  <c:v>Hydraulics</c:v>
                </c:pt>
                <c:pt idx="2">
                  <c:v>Aerospace &amp; Defence</c:v>
                </c:pt>
              </c:strCache>
            </c:strRef>
          </c:cat>
          <c:val>
            <c:numRef>
              <c:f>Charts!$AA$30:$AA$32</c:f>
              <c:numCache>
                <c:formatCode>0%</c:formatCode>
                <c:ptCount val="3"/>
                <c:pt idx="0">
                  <c:v>0.4214614499424626</c:v>
                </c:pt>
                <c:pt idx="1">
                  <c:v>0.2350402761795167</c:v>
                </c:pt>
                <c:pt idx="2">
                  <c:v>0.34349827387802073</c:v>
                </c:pt>
              </c:numCache>
            </c:numRef>
          </c:val>
          <c:extLst>
            <c:ext xmlns:c16="http://schemas.microsoft.com/office/drawing/2014/chart" uri="{C3380CC4-5D6E-409C-BE32-E72D297353CC}">
              <c16:uniqueId val="{0000000D-23BA-4D11-A20C-97AE982FAD44}"/>
            </c:ext>
          </c:extLst>
        </c:ser>
        <c:dLbls>
          <c:showLegendKey val="0"/>
          <c:showVal val="0"/>
          <c:showCatName val="0"/>
          <c:showSerName val="0"/>
          <c:showPercent val="0"/>
          <c:showBubbleSize val="0"/>
          <c:showLeaderLines val="0"/>
        </c:dLbls>
        <c:firstSliceAng val="0"/>
        <c:holeSize val="20"/>
      </c:doughnutChart>
      <c:spPr>
        <a:solidFill>
          <a:schemeClr val="bg1"/>
        </a:solidFill>
      </c:spPr>
    </c:plotArea>
    <c:legend>
      <c:legendPos val="b"/>
      <c:layout>
        <c:manualLayout>
          <c:xMode val="edge"/>
          <c:yMode val="edge"/>
          <c:x val="1.6456921843289347E-2"/>
          <c:y val="0.89008747718954362"/>
          <c:w val="0.98354301849817172"/>
          <c:h val="8.7217477210391539E-2"/>
        </c:manualLayout>
      </c:layout>
      <c:overlay val="0"/>
      <c:txPr>
        <a:bodyPr/>
        <a:lstStyle/>
        <a:p>
          <a:pPr>
            <a:defRPr sz="800"/>
          </a:pPr>
          <a:endParaRPr lang="en-US"/>
        </a:p>
      </c:txPr>
    </c:legend>
    <c:plotVisOnly val="1"/>
    <c:dispBlanksAs val="zero"/>
    <c:showDLblsOverMax val="0"/>
  </c:chart>
  <c:spPr>
    <a:noFill/>
    <a:ln>
      <a:noFill/>
    </a:ln>
  </c:spPr>
  <c:txPr>
    <a:bodyPr/>
    <a:lstStyle/>
    <a:p>
      <a:pPr>
        <a:defRPr sz="1100">
          <a:latin typeface="Univers" panose="020B0503020202020204" pitchFamily="34" charset="0"/>
          <a:cs typeface="Times New Roman" panose="02020603050405020304"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0.18196344127634095"/>
          <c:y val="0.18979360115821564"/>
          <c:w val="0.64489256467568778"/>
          <c:h val="0.55907529707333992"/>
        </c:manualLayout>
      </c:layout>
      <c:pie3DChart>
        <c:varyColors val="1"/>
        <c:ser>
          <c:idx val="0"/>
          <c:order val="0"/>
          <c:spPr>
            <a:ln>
              <a:noFill/>
            </a:ln>
          </c:spPr>
          <c:explosion val="5"/>
          <c:dLbls>
            <c:dLbl>
              <c:idx val="0"/>
              <c:layout>
                <c:manualLayout>
                  <c:x val="-6.2680754406393452E-2"/>
                  <c:y val="-0.27552478253771634"/>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0-8624-462F-B440-A6175141FE6D}"/>
                </c:ext>
              </c:extLst>
            </c:dLbl>
            <c:dLbl>
              <c:idx val="1"/>
              <c:layout>
                <c:manualLayout>
                  <c:x val="-3.3600318574225373E-2"/>
                  <c:y val="-2.0317530297363572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8624-462F-B440-A6175141FE6D}"/>
                </c:ext>
              </c:extLst>
            </c:dLbl>
            <c:dLbl>
              <c:idx val="2"/>
              <c:layout>
                <c:manualLayout>
                  <c:x val="-3.3157453813254162E-2"/>
                  <c:y val="-5.1621385679823266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8624-462F-B440-A6175141FE6D}"/>
                </c:ext>
              </c:extLst>
            </c:dLbl>
            <c:dLbl>
              <c:idx val="3"/>
              <c:layout>
                <c:manualLayout>
                  <c:x val="-8.0176767676767673E-3"/>
                  <c:y val="-2.8603603603603853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8624-462F-B440-A6175141FE6D}"/>
                </c:ext>
              </c:extLst>
            </c:dLbl>
            <c:numFmt formatCode="0.0%;\(0.0\)%" sourceLinked="0"/>
            <c:spPr>
              <a:noFill/>
              <a:ln>
                <a:noFill/>
              </a:ln>
              <a:effectLst/>
            </c:spPr>
            <c:dLblPos val="outEnd"/>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Charts!$B$126:$B$129</c:f>
              <c:strCache>
                <c:ptCount val="4"/>
                <c:pt idx="0">
                  <c:v>Promoters</c:v>
                </c:pt>
                <c:pt idx="1">
                  <c:v>FIIs</c:v>
                </c:pt>
                <c:pt idx="2">
                  <c:v>DIIs</c:v>
                </c:pt>
                <c:pt idx="3">
                  <c:v>Others</c:v>
                </c:pt>
              </c:strCache>
            </c:strRef>
          </c:cat>
          <c:val>
            <c:numRef>
              <c:f>Charts!$C$126:$C$129</c:f>
              <c:numCache>
                <c:formatCode>0.0%</c:formatCode>
                <c:ptCount val="4"/>
                <c:pt idx="0">
                  <c:v>0.48780000000000001</c:v>
                </c:pt>
                <c:pt idx="1">
                  <c:v>0.1492</c:v>
                </c:pt>
                <c:pt idx="2">
                  <c:v>0.108</c:v>
                </c:pt>
                <c:pt idx="3">
                  <c:v>0.255</c:v>
                </c:pt>
              </c:numCache>
            </c:numRef>
          </c:val>
          <c:extLst>
            <c:ext xmlns:c16="http://schemas.microsoft.com/office/drawing/2014/chart" uri="{C3380CC4-5D6E-409C-BE32-E72D297353CC}">
              <c16:uniqueId val="{00000004-8624-462F-B440-A6175141FE6D}"/>
            </c:ext>
          </c:extLst>
        </c:ser>
        <c:dLbls>
          <c:showLegendKey val="0"/>
          <c:showVal val="0"/>
          <c:showCatName val="0"/>
          <c:showSerName val="0"/>
          <c:showPercent val="0"/>
          <c:showBubbleSize val="0"/>
          <c:showLeaderLines val="0"/>
        </c:dLbls>
      </c:pie3DChart>
    </c:plotArea>
    <c:plotVisOnly val="1"/>
    <c:dispBlanksAs val="zero"/>
    <c:showDLblsOverMax val="0"/>
  </c:chart>
  <c:spPr>
    <a:ln>
      <a:noFill/>
    </a:ln>
  </c:spPr>
  <c:txPr>
    <a:bodyPr/>
    <a:lstStyle/>
    <a:p>
      <a:pPr>
        <a:defRPr sz="1000">
          <a:latin typeface="Univers" panose="020B0503020202020204" pitchFamily="34"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955306250519201E-2"/>
          <c:y val="0.11707303318388762"/>
          <c:w val="0.93008938749896164"/>
          <c:h val="0.72098714419883869"/>
        </c:manualLayout>
      </c:layout>
      <c:barChart>
        <c:barDir val="col"/>
        <c:grouping val="clustered"/>
        <c:varyColors val="0"/>
        <c:ser>
          <c:idx val="0"/>
          <c:order val="0"/>
          <c:tx>
            <c:strRef>
              <c:f>Charts!$B$5</c:f>
              <c:strCache>
                <c:ptCount val="1"/>
                <c:pt idx="0">
                  <c:v>Revenue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4"/>
            <c:invertIfNegative val="0"/>
            <c:bubble3D val="0"/>
            <c:extLst>
              <c:ext xmlns:c16="http://schemas.microsoft.com/office/drawing/2014/chart" uri="{C3380CC4-5D6E-409C-BE32-E72D297353CC}">
                <c16:uniqueId val="{00000000-FF33-4C66-8BB6-48DD7DB5124A}"/>
              </c:ext>
            </c:extLst>
          </c:dPt>
          <c:dPt>
            <c:idx val="5"/>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FF33-4C66-8BB6-48DD7DB5124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Charts!$U$4:$Z$4</c:f>
              <c:strCache>
                <c:ptCount val="6"/>
                <c:pt idx="0">
                  <c:v>Q1 FY19</c:v>
                </c:pt>
                <c:pt idx="1">
                  <c:v>Q2 FY19</c:v>
                </c:pt>
                <c:pt idx="2">
                  <c:v>Q3 FY19</c:v>
                </c:pt>
                <c:pt idx="3">
                  <c:v>Q4 FY19</c:v>
                </c:pt>
                <c:pt idx="4">
                  <c:v>Q1 FY20</c:v>
                </c:pt>
                <c:pt idx="5">
                  <c:v>Q2 FY20</c:v>
                </c:pt>
              </c:strCache>
            </c:strRef>
          </c:cat>
          <c:val>
            <c:numRef>
              <c:f>Charts!$U$5:$Z$5</c:f>
              <c:numCache>
                <c:formatCode>#,##0;\(#,##0\)</c:formatCode>
                <c:ptCount val="6"/>
                <c:pt idx="0">
                  <c:v>3790</c:v>
                </c:pt>
                <c:pt idx="1">
                  <c:v>3698.8</c:v>
                </c:pt>
                <c:pt idx="2">
                  <c:v>3665.6</c:v>
                </c:pt>
                <c:pt idx="3">
                  <c:v>3848.6</c:v>
                </c:pt>
                <c:pt idx="4">
                  <c:v>3746.8</c:v>
                </c:pt>
                <c:pt idx="5">
                  <c:v>3204.9</c:v>
                </c:pt>
              </c:numCache>
            </c:numRef>
          </c:val>
          <c:extLst>
            <c:ext xmlns:c16="http://schemas.microsoft.com/office/drawing/2014/chart" uri="{C3380CC4-5D6E-409C-BE32-E72D297353CC}">
              <c16:uniqueId val="{00000001-FF33-4C66-8BB6-48DD7DB5124A}"/>
            </c:ext>
          </c:extLst>
        </c:ser>
        <c:dLbls>
          <c:showLegendKey val="0"/>
          <c:showVal val="0"/>
          <c:showCatName val="0"/>
          <c:showSerName val="0"/>
          <c:showPercent val="0"/>
          <c:showBubbleSize val="0"/>
        </c:dLbls>
        <c:gapWidth val="40"/>
        <c:axId val="309239192"/>
        <c:axId val="311543952"/>
      </c:barChart>
      <c:lineChart>
        <c:grouping val="standard"/>
        <c:varyColors val="0"/>
        <c:ser>
          <c:idx val="1"/>
          <c:order val="1"/>
          <c:tx>
            <c:strRef>
              <c:f>Charts!$B$6</c:f>
              <c:strCache>
                <c:ptCount val="1"/>
                <c:pt idx="0">
                  <c:v>Q-o-Q Growth</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dLbls>
            <c:dLbl>
              <c:idx val="5"/>
              <c:layout>
                <c:manualLayout>
                  <c:x val="-4.2476681016810167E-2"/>
                  <c:y val="4.189441600347710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F33-4C66-8BB6-48DD7DB5124A}"/>
                </c:ext>
              </c:extLst>
            </c:dLbl>
            <c:spPr>
              <a:noFill/>
              <a:ln>
                <a:noFill/>
              </a:ln>
              <a:effectLst/>
            </c:spPr>
            <c:txPr>
              <a:bodyPr/>
              <a:lstStyle/>
              <a:p>
                <a:pPr>
                  <a:defRPr sz="1000">
                    <a:solidFill>
                      <a:schemeClr val="tx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Charts!$U$4:$Z$4</c:f>
              <c:strCache>
                <c:ptCount val="6"/>
                <c:pt idx="0">
                  <c:v>Q1 FY19</c:v>
                </c:pt>
                <c:pt idx="1">
                  <c:v>Q2 FY19</c:v>
                </c:pt>
                <c:pt idx="2">
                  <c:v>Q3 FY19</c:v>
                </c:pt>
                <c:pt idx="3">
                  <c:v>Q4 FY19</c:v>
                </c:pt>
                <c:pt idx="4">
                  <c:v>Q1 FY20</c:v>
                </c:pt>
                <c:pt idx="5">
                  <c:v>Q2 FY20</c:v>
                </c:pt>
              </c:strCache>
            </c:strRef>
          </c:cat>
          <c:val>
            <c:numRef>
              <c:f>Charts!$U$6:$Z$6</c:f>
              <c:numCache>
                <c:formatCode>0.0%;\(0.0\)%</c:formatCode>
                <c:ptCount val="6"/>
                <c:pt idx="0">
                  <c:v>1.8735048248797126E-2</c:v>
                </c:pt>
                <c:pt idx="1">
                  <c:v>-2.4063324538258546E-2</c:v>
                </c:pt>
                <c:pt idx="2">
                  <c:v>-8.9758840705094212E-3</c:v>
                </c:pt>
                <c:pt idx="3">
                  <c:v>4.9923614142295847E-2</c:v>
                </c:pt>
                <c:pt idx="4">
                  <c:v>-2.6451177051395214E-2</c:v>
                </c:pt>
                <c:pt idx="5">
                  <c:v>-0.14463008433863567</c:v>
                </c:pt>
              </c:numCache>
            </c:numRef>
          </c:val>
          <c:smooth val="0"/>
          <c:extLst>
            <c:ext xmlns:c16="http://schemas.microsoft.com/office/drawing/2014/chart" uri="{C3380CC4-5D6E-409C-BE32-E72D297353CC}">
              <c16:uniqueId val="{00000003-FF33-4C66-8BB6-48DD7DB5124A}"/>
            </c:ext>
          </c:extLst>
        </c:ser>
        <c:dLbls>
          <c:showLegendKey val="0"/>
          <c:showVal val="0"/>
          <c:showCatName val="0"/>
          <c:showSerName val="0"/>
          <c:showPercent val="0"/>
          <c:showBubbleSize val="0"/>
        </c:dLbls>
        <c:marker val="1"/>
        <c:smooth val="0"/>
        <c:axId val="311544344"/>
        <c:axId val="311549048"/>
      </c:lineChart>
      <c:catAx>
        <c:axId val="309239192"/>
        <c:scaling>
          <c:orientation val="minMax"/>
        </c:scaling>
        <c:delete val="0"/>
        <c:axPos val="b"/>
        <c:numFmt formatCode="General" sourceLinked="0"/>
        <c:majorTickMark val="out"/>
        <c:minorTickMark val="none"/>
        <c:tickLblPos val="nextTo"/>
        <c:crossAx val="311543952"/>
        <c:crosses val="autoZero"/>
        <c:auto val="1"/>
        <c:lblAlgn val="ctr"/>
        <c:lblOffset val="100"/>
        <c:noMultiLvlLbl val="0"/>
      </c:catAx>
      <c:valAx>
        <c:axId val="311543952"/>
        <c:scaling>
          <c:orientation val="minMax"/>
        </c:scaling>
        <c:delete val="0"/>
        <c:axPos val="l"/>
        <c:numFmt formatCode="#,##0;\(#,##0\)" sourceLinked="1"/>
        <c:majorTickMark val="none"/>
        <c:minorTickMark val="none"/>
        <c:tickLblPos val="none"/>
        <c:spPr>
          <a:ln>
            <a:noFill/>
          </a:ln>
        </c:spPr>
        <c:crossAx val="309239192"/>
        <c:crosses val="autoZero"/>
        <c:crossBetween val="between"/>
      </c:valAx>
      <c:valAx>
        <c:axId val="311549048"/>
        <c:scaling>
          <c:orientation val="minMax"/>
          <c:min val="-0.19000000000000003"/>
        </c:scaling>
        <c:delete val="0"/>
        <c:axPos val="r"/>
        <c:numFmt formatCode="0.0%;\(0.0\)%" sourceLinked="1"/>
        <c:majorTickMark val="none"/>
        <c:minorTickMark val="none"/>
        <c:tickLblPos val="none"/>
        <c:spPr>
          <a:ln>
            <a:noFill/>
          </a:ln>
        </c:spPr>
        <c:crossAx val="311544344"/>
        <c:crosses val="max"/>
        <c:crossBetween val="between"/>
      </c:valAx>
      <c:catAx>
        <c:axId val="311544344"/>
        <c:scaling>
          <c:orientation val="minMax"/>
        </c:scaling>
        <c:delete val="1"/>
        <c:axPos val="b"/>
        <c:numFmt formatCode="General" sourceLinked="1"/>
        <c:majorTickMark val="out"/>
        <c:minorTickMark val="none"/>
        <c:tickLblPos val="nextTo"/>
        <c:crossAx val="311549048"/>
        <c:crosses val="autoZero"/>
        <c:auto val="1"/>
        <c:lblAlgn val="ctr"/>
        <c:lblOffset val="100"/>
        <c:noMultiLvlLbl val="0"/>
      </c:catAx>
    </c:plotArea>
    <c:plotVisOnly val="1"/>
    <c:dispBlanksAs val="gap"/>
    <c:showDLblsOverMax val="0"/>
  </c:chart>
  <c:spPr>
    <a:ln>
      <a:noFill/>
    </a:ln>
  </c:spPr>
  <c:txPr>
    <a:bodyPr/>
    <a:lstStyle/>
    <a:p>
      <a:pPr>
        <a:defRPr>
          <a:latin typeface="Univers" panose="020B0503020202020204" pitchFamily="34" charset="0"/>
          <a:cs typeface="Times New Roman"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Charts!$B$30</c:f>
              <c:strCache>
                <c:ptCount val="1"/>
                <c:pt idx="0">
                  <c:v>Automotive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Charts!$U$29:$Z$29</c:f>
              <c:strCache>
                <c:ptCount val="6"/>
                <c:pt idx="0">
                  <c:v>Q1 FY19</c:v>
                </c:pt>
                <c:pt idx="1">
                  <c:v>Q2 FY19</c:v>
                </c:pt>
                <c:pt idx="2">
                  <c:v>Q3 FY19</c:v>
                </c:pt>
                <c:pt idx="3">
                  <c:v>Q4 FY19</c:v>
                </c:pt>
                <c:pt idx="4">
                  <c:v>Q1 FY20</c:v>
                </c:pt>
                <c:pt idx="5">
                  <c:v>Q2 FY20</c:v>
                </c:pt>
              </c:strCache>
            </c:strRef>
          </c:cat>
          <c:val>
            <c:numRef>
              <c:f>Charts!$U$30:$Z$30</c:f>
              <c:numCache>
                <c:formatCode>0%</c:formatCode>
                <c:ptCount val="6"/>
                <c:pt idx="0">
                  <c:v>0.47239377144365269</c:v>
                </c:pt>
                <c:pt idx="1">
                  <c:v>0.4439586538202035</c:v>
                </c:pt>
                <c:pt idx="2">
                  <c:v>0.43014595553130541</c:v>
                </c:pt>
                <c:pt idx="3">
                  <c:v>0.43720120557056746</c:v>
                </c:pt>
                <c:pt idx="4">
                  <c:v>0.44870289313547568</c:v>
                </c:pt>
                <c:pt idx="5">
                  <c:v>0.38970358814352574</c:v>
                </c:pt>
              </c:numCache>
            </c:numRef>
          </c:val>
          <c:extLst>
            <c:ext xmlns:c16="http://schemas.microsoft.com/office/drawing/2014/chart" uri="{C3380CC4-5D6E-409C-BE32-E72D297353CC}">
              <c16:uniqueId val="{00000000-C31A-45C3-B4CF-14B8FF2F3CB2}"/>
            </c:ext>
          </c:extLst>
        </c:ser>
        <c:ser>
          <c:idx val="1"/>
          <c:order val="1"/>
          <c:tx>
            <c:strRef>
              <c:f>Charts!$B$31</c:f>
              <c:strCache>
                <c:ptCount val="1"/>
                <c:pt idx="0">
                  <c:v>Hydraulics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Charts!$U$29:$Z$29</c:f>
              <c:strCache>
                <c:ptCount val="6"/>
                <c:pt idx="0">
                  <c:v>Q1 FY19</c:v>
                </c:pt>
                <c:pt idx="1">
                  <c:v>Q2 FY19</c:v>
                </c:pt>
                <c:pt idx="2">
                  <c:v>Q3 FY19</c:v>
                </c:pt>
                <c:pt idx="3">
                  <c:v>Q4 FY19</c:v>
                </c:pt>
                <c:pt idx="4">
                  <c:v>Q1 FY20</c:v>
                </c:pt>
                <c:pt idx="5">
                  <c:v>Q2 FY20</c:v>
                </c:pt>
              </c:strCache>
            </c:strRef>
          </c:cat>
          <c:val>
            <c:numRef>
              <c:f>Charts!$U$31:$Z$31</c:f>
              <c:numCache>
                <c:formatCode>0%</c:formatCode>
                <c:ptCount val="6"/>
                <c:pt idx="0">
                  <c:v>0.23333333333333334</c:v>
                </c:pt>
                <c:pt idx="1">
                  <c:v>0.24748333468275172</c:v>
                </c:pt>
                <c:pt idx="2">
                  <c:v>0.2431591870140499</c:v>
                </c:pt>
                <c:pt idx="3">
                  <c:v>0.24264705882352938</c:v>
                </c:pt>
                <c:pt idx="4">
                  <c:v>0.23166435358172308</c:v>
                </c:pt>
                <c:pt idx="5">
                  <c:v>0.2390015600624025</c:v>
                </c:pt>
              </c:numCache>
            </c:numRef>
          </c:val>
          <c:extLst>
            <c:ext xmlns:c16="http://schemas.microsoft.com/office/drawing/2014/chart" uri="{C3380CC4-5D6E-409C-BE32-E72D297353CC}">
              <c16:uniqueId val="{00000001-C31A-45C3-B4CF-14B8FF2F3CB2}"/>
            </c:ext>
          </c:extLst>
        </c:ser>
        <c:ser>
          <c:idx val="2"/>
          <c:order val="2"/>
          <c:tx>
            <c:strRef>
              <c:f>Charts!$B$32</c:f>
              <c:strCache>
                <c:ptCount val="1"/>
                <c:pt idx="0">
                  <c:v>Aerospace &amp; Defence</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Charts!$U$29:$Z$29</c:f>
              <c:strCache>
                <c:ptCount val="6"/>
                <c:pt idx="0">
                  <c:v>Q1 FY19</c:v>
                </c:pt>
                <c:pt idx="1">
                  <c:v>Q2 FY19</c:v>
                </c:pt>
                <c:pt idx="2">
                  <c:v>Q3 FY19</c:v>
                </c:pt>
                <c:pt idx="3">
                  <c:v>Q4 FY19</c:v>
                </c:pt>
                <c:pt idx="4">
                  <c:v>Q1 FY20</c:v>
                </c:pt>
                <c:pt idx="5">
                  <c:v>Q2 FY20</c:v>
                </c:pt>
              </c:strCache>
            </c:strRef>
          </c:cat>
          <c:val>
            <c:numRef>
              <c:f>Charts!$U$32:$Z$32</c:f>
              <c:numCache>
                <c:formatCode>0%</c:formatCode>
                <c:ptCount val="6"/>
                <c:pt idx="0">
                  <c:v>0.29427289522301397</c:v>
                </c:pt>
                <c:pt idx="1">
                  <c:v>0.30855801149704476</c:v>
                </c:pt>
                <c:pt idx="2">
                  <c:v>0.32669485745464466</c:v>
                </c:pt>
                <c:pt idx="3">
                  <c:v>0.32015173560590315</c:v>
                </c:pt>
                <c:pt idx="4">
                  <c:v>0.31963275328280133</c:v>
                </c:pt>
                <c:pt idx="5">
                  <c:v>0.37129485179407179</c:v>
                </c:pt>
              </c:numCache>
            </c:numRef>
          </c:val>
          <c:extLst>
            <c:ext xmlns:c16="http://schemas.microsoft.com/office/drawing/2014/chart" uri="{C3380CC4-5D6E-409C-BE32-E72D297353CC}">
              <c16:uniqueId val="{00000002-C31A-45C3-B4CF-14B8FF2F3CB2}"/>
            </c:ext>
          </c:extLst>
        </c:ser>
        <c:dLbls>
          <c:showLegendKey val="0"/>
          <c:showVal val="0"/>
          <c:showCatName val="0"/>
          <c:showSerName val="0"/>
          <c:showPercent val="0"/>
          <c:showBubbleSize val="0"/>
        </c:dLbls>
        <c:gapWidth val="40"/>
        <c:overlap val="100"/>
        <c:axId val="311549440"/>
        <c:axId val="311545520"/>
      </c:barChart>
      <c:catAx>
        <c:axId val="311549440"/>
        <c:scaling>
          <c:orientation val="minMax"/>
        </c:scaling>
        <c:delete val="0"/>
        <c:axPos val="b"/>
        <c:numFmt formatCode="General" sourceLinked="0"/>
        <c:majorTickMark val="out"/>
        <c:minorTickMark val="none"/>
        <c:tickLblPos val="nextTo"/>
        <c:crossAx val="311545520"/>
        <c:crosses val="autoZero"/>
        <c:auto val="1"/>
        <c:lblAlgn val="ctr"/>
        <c:lblOffset val="100"/>
        <c:noMultiLvlLbl val="0"/>
      </c:catAx>
      <c:valAx>
        <c:axId val="311545520"/>
        <c:scaling>
          <c:orientation val="minMax"/>
        </c:scaling>
        <c:delete val="1"/>
        <c:axPos val="l"/>
        <c:numFmt formatCode="0%" sourceLinked="1"/>
        <c:majorTickMark val="none"/>
        <c:minorTickMark val="none"/>
        <c:tickLblPos val="none"/>
        <c:crossAx val="311549440"/>
        <c:crosses val="autoZero"/>
        <c:crossBetween val="between"/>
      </c:valAx>
    </c:plotArea>
    <c:legend>
      <c:legendPos val="b"/>
      <c:layout/>
      <c:overlay val="0"/>
    </c:legend>
    <c:plotVisOnly val="1"/>
    <c:dispBlanksAs val="gap"/>
    <c:showDLblsOverMax val="0"/>
  </c:chart>
  <c:spPr>
    <a:ln>
      <a:noFill/>
    </a:ln>
  </c:spPr>
  <c:txPr>
    <a:bodyPr/>
    <a:lstStyle/>
    <a:p>
      <a:pPr>
        <a:defRPr>
          <a:latin typeface="Univers" panose="020B0503020202020204" pitchFamily="34" charset="0"/>
          <a:cs typeface="Times New Roman"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Charts!$B$7</c:f>
              <c:strCache>
                <c:ptCount val="1"/>
                <c:pt idx="0">
                  <c:v>EBITDA</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4"/>
            <c:invertIfNegative val="0"/>
            <c:bubble3D val="0"/>
            <c:extLst>
              <c:ext xmlns:c16="http://schemas.microsoft.com/office/drawing/2014/chart" uri="{C3380CC4-5D6E-409C-BE32-E72D297353CC}">
                <c16:uniqueId val="{00000000-AB68-4D78-ADB0-4238DBFFB6F6}"/>
              </c:ext>
            </c:extLst>
          </c:dPt>
          <c:dPt>
            <c:idx val="5"/>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AB68-4D78-ADB0-4238DBFFB6F6}"/>
              </c:ext>
            </c:extLst>
          </c:dPt>
          <c:dLbls>
            <c:dLbl>
              <c:idx val="0"/>
              <c:layout>
                <c:manualLayout>
                  <c:x val="-1.441975814496822E-17"/>
                  <c:y val="-5.850826947588267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B68-4D78-ADB0-4238DBFFB6F6}"/>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Charts!$U$4:$Z$4</c:f>
              <c:strCache>
                <c:ptCount val="6"/>
                <c:pt idx="0">
                  <c:v>Q1 FY19</c:v>
                </c:pt>
                <c:pt idx="1">
                  <c:v>Q2 FY19</c:v>
                </c:pt>
                <c:pt idx="2">
                  <c:v>Q3 FY19</c:v>
                </c:pt>
                <c:pt idx="3">
                  <c:v>Q4 FY19</c:v>
                </c:pt>
                <c:pt idx="4">
                  <c:v>Q1 FY20</c:v>
                </c:pt>
                <c:pt idx="5">
                  <c:v>Q2 FY20</c:v>
                </c:pt>
              </c:strCache>
            </c:strRef>
          </c:cat>
          <c:val>
            <c:numRef>
              <c:f>Charts!$U$7:$Z$7</c:f>
              <c:numCache>
                <c:formatCode>#,##0;\(#,##0\)</c:formatCode>
                <c:ptCount val="6"/>
                <c:pt idx="0">
                  <c:v>414.19999999999982</c:v>
                </c:pt>
                <c:pt idx="1">
                  <c:v>425.5</c:v>
                </c:pt>
                <c:pt idx="2">
                  <c:v>438.59999999999991</c:v>
                </c:pt>
                <c:pt idx="3">
                  <c:v>474.099999999999</c:v>
                </c:pt>
                <c:pt idx="4">
                  <c:v>577</c:v>
                </c:pt>
                <c:pt idx="5">
                  <c:v>476</c:v>
                </c:pt>
              </c:numCache>
            </c:numRef>
          </c:val>
          <c:extLst>
            <c:ext xmlns:c16="http://schemas.microsoft.com/office/drawing/2014/chart" uri="{C3380CC4-5D6E-409C-BE32-E72D297353CC}">
              <c16:uniqueId val="{00000002-AB68-4D78-ADB0-4238DBFFB6F6}"/>
            </c:ext>
          </c:extLst>
        </c:ser>
        <c:dLbls>
          <c:showLegendKey val="0"/>
          <c:showVal val="0"/>
          <c:showCatName val="0"/>
          <c:showSerName val="0"/>
          <c:showPercent val="0"/>
          <c:showBubbleSize val="0"/>
        </c:dLbls>
        <c:gapWidth val="60"/>
        <c:axId val="311548264"/>
        <c:axId val="311550224"/>
      </c:barChart>
      <c:lineChart>
        <c:grouping val="standard"/>
        <c:varyColors val="0"/>
        <c:ser>
          <c:idx val="1"/>
          <c:order val="1"/>
          <c:tx>
            <c:strRef>
              <c:f>Charts!$B$8</c:f>
              <c:strCache>
                <c:ptCount val="1"/>
                <c:pt idx="0">
                  <c:v>EBITDA Margin</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dLbls>
            <c:spPr>
              <a:noFill/>
              <a:ln>
                <a:noFill/>
              </a:ln>
              <a:effectLst/>
            </c:spPr>
            <c:txPr>
              <a:bodyPr/>
              <a:lstStyle/>
              <a:p>
                <a:pPr>
                  <a:defRPr>
                    <a:solidFill>
                      <a:schemeClr val="tx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Charts!$U$4:$Z$4</c:f>
              <c:strCache>
                <c:ptCount val="6"/>
                <c:pt idx="0">
                  <c:v>Q1 FY19</c:v>
                </c:pt>
                <c:pt idx="1">
                  <c:v>Q2 FY19</c:v>
                </c:pt>
                <c:pt idx="2">
                  <c:v>Q3 FY19</c:v>
                </c:pt>
                <c:pt idx="3">
                  <c:v>Q4 FY19</c:v>
                </c:pt>
                <c:pt idx="4">
                  <c:v>Q1 FY20</c:v>
                </c:pt>
                <c:pt idx="5">
                  <c:v>Q2 FY20</c:v>
                </c:pt>
              </c:strCache>
            </c:strRef>
          </c:cat>
          <c:val>
            <c:numRef>
              <c:f>Charts!$U$8:$Z$8</c:f>
              <c:numCache>
                <c:formatCode>0.0%;\(0.0\)%</c:formatCode>
                <c:ptCount val="6"/>
                <c:pt idx="0">
                  <c:v>0.10928759894459097</c:v>
                </c:pt>
                <c:pt idx="1">
                  <c:v>0.11503730939764248</c:v>
                </c:pt>
                <c:pt idx="2">
                  <c:v>0.11965298996071583</c:v>
                </c:pt>
                <c:pt idx="3">
                  <c:v>0.1231876526529125</c:v>
                </c:pt>
                <c:pt idx="4">
                  <c:v>0.15399807836020069</c:v>
                </c:pt>
                <c:pt idx="5">
                  <c:v>0.14852257480732628</c:v>
                </c:pt>
              </c:numCache>
            </c:numRef>
          </c:val>
          <c:smooth val="0"/>
          <c:extLst>
            <c:ext xmlns:c16="http://schemas.microsoft.com/office/drawing/2014/chart" uri="{C3380CC4-5D6E-409C-BE32-E72D297353CC}">
              <c16:uniqueId val="{00000003-AB68-4D78-ADB0-4238DBFFB6F6}"/>
            </c:ext>
          </c:extLst>
        </c:ser>
        <c:dLbls>
          <c:showLegendKey val="0"/>
          <c:showVal val="0"/>
          <c:showCatName val="0"/>
          <c:showSerName val="0"/>
          <c:showPercent val="0"/>
          <c:showBubbleSize val="0"/>
        </c:dLbls>
        <c:marker val="1"/>
        <c:smooth val="0"/>
        <c:axId val="311546304"/>
        <c:axId val="311551008"/>
      </c:lineChart>
      <c:catAx>
        <c:axId val="311548264"/>
        <c:scaling>
          <c:orientation val="minMax"/>
        </c:scaling>
        <c:delete val="0"/>
        <c:axPos val="b"/>
        <c:numFmt formatCode="General" sourceLinked="0"/>
        <c:majorTickMark val="out"/>
        <c:minorTickMark val="none"/>
        <c:tickLblPos val="nextTo"/>
        <c:crossAx val="311550224"/>
        <c:crosses val="autoZero"/>
        <c:auto val="1"/>
        <c:lblAlgn val="ctr"/>
        <c:lblOffset val="100"/>
        <c:noMultiLvlLbl val="0"/>
      </c:catAx>
      <c:valAx>
        <c:axId val="311550224"/>
        <c:scaling>
          <c:orientation val="minMax"/>
        </c:scaling>
        <c:delete val="0"/>
        <c:axPos val="l"/>
        <c:numFmt formatCode="#,##0;\(#,##0\)" sourceLinked="1"/>
        <c:majorTickMark val="none"/>
        <c:minorTickMark val="none"/>
        <c:tickLblPos val="none"/>
        <c:spPr>
          <a:ln>
            <a:noFill/>
          </a:ln>
        </c:spPr>
        <c:crossAx val="311548264"/>
        <c:crosses val="autoZero"/>
        <c:crossBetween val="between"/>
      </c:valAx>
      <c:valAx>
        <c:axId val="311551008"/>
        <c:scaling>
          <c:orientation val="minMax"/>
          <c:max val="0.30000000000000032"/>
          <c:min val="-0.1"/>
        </c:scaling>
        <c:delete val="0"/>
        <c:axPos val="r"/>
        <c:numFmt formatCode="0.0%;\(0.0\)%" sourceLinked="1"/>
        <c:majorTickMark val="none"/>
        <c:minorTickMark val="none"/>
        <c:tickLblPos val="none"/>
        <c:spPr>
          <a:ln>
            <a:noFill/>
          </a:ln>
        </c:spPr>
        <c:crossAx val="311546304"/>
        <c:crosses val="max"/>
        <c:crossBetween val="between"/>
      </c:valAx>
      <c:catAx>
        <c:axId val="311546304"/>
        <c:scaling>
          <c:orientation val="minMax"/>
        </c:scaling>
        <c:delete val="1"/>
        <c:axPos val="b"/>
        <c:numFmt formatCode="General" sourceLinked="1"/>
        <c:majorTickMark val="out"/>
        <c:minorTickMark val="none"/>
        <c:tickLblPos val="none"/>
        <c:crossAx val="311551008"/>
        <c:crosses val="autoZero"/>
        <c:auto val="1"/>
        <c:lblAlgn val="ctr"/>
        <c:lblOffset val="100"/>
        <c:noMultiLvlLbl val="0"/>
      </c:catAx>
    </c:plotArea>
    <c:plotVisOnly val="1"/>
    <c:dispBlanksAs val="gap"/>
    <c:showDLblsOverMax val="0"/>
  </c:chart>
  <c:spPr>
    <a:ln>
      <a:noFill/>
    </a:ln>
  </c:spPr>
  <c:txPr>
    <a:bodyPr/>
    <a:lstStyle/>
    <a:p>
      <a:pPr>
        <a:defRPr>
          <a:latin typeface="Univers" panose="020B0503020202020204" pitchFamily="34" charset="0"/>
          <a:cs typeface="Times New Roman"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Charts!$B$18</c:f>
              <c:strCache>
                <c:ptCount val="1"/>
                <c:pt idx="0">
                  <c:v>EBITDA</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4"/>
            <c:invertIfNegative val="0"/>
            <c:bubble3D val="0"/>
            <c:extLst>
              <c:ext xmlns:c16="http://schemas.microsoft.com/office/drawing/2014/chart" uri="{C3380CC4-5D6E-409C-BE32-E72D297353CC}">
                <c16:uniqueId val="{00000000-281A-42D7-8FB9-4968000C031B}"/>
              </c:ext>
            </c:extLst>
          </c:dPt>
          <c:dPt>
            <c:idx val="5"/>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281A-42D7-8FB9-4968000C031B}"/>
              </c:ext>
            </c:extLst>
          </c:dPt>
          <c:dLbls>
            <c:dLbl>
              <c:idx val="0"/>
              <c:layout>
                <c:manualLayout>
                  <c:x val="-1.441975814496822E-17"/>
                  <c:y val="-5.850826947588267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81A-42D7-8FB9-4968000C031B}"/>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Charts!$U$4:$Z$4</c:f>
              <c:strCache>
                <c:ptCount val="6"/>
                <c:pt idx="0">
                  <c:v>Q1 FY19</c:v>
                </c:pt>
                <c:pt idx="1">
                  <c:v>Q2 FY19</c:v>
                </c:pt>
                <c:pt idx="2">
                  <c:v>Q3 FY19</c:v>
                </c:pt>
                <c:pt idx="3">
                  <c:v>Q4 FY19</c:v>
                </c:pt>
                <c:pt idx="4">
                  <c:v>Q1 FY20</c:v>
                </c:pt>
                <c:pt idx="5">
                  <c:v>Q2 FY20</c:v>
                </c:pt>
              </c:strCache>
            </c:strRef>
          </c:cat>
          <c:val>
            <c:numRef>
              <c:f>Charts!$U$18:$Z$18</c:f>
              <c:numCache>
                <c:formatCode>#,##0;\(#,##0\)</c:formatCode>
                <c:ptCount val="6"/>
                <c:pt idx="0">
                  <c:v>414.19999999999982</c:v>
                </c:pt>
                <c:pt idx="1">
                  <c:v>425.5</c:v>
                </c:pt>
                <c:pt idx="2">
                  <c:v>438.59999999999991</c:v>
                </c:pt>
                <c:pt idx="3">
                  <c:v>474.099999999999</c:v>
                </c:pt>
                <c:pt idx="4">
                  <c:v>450</c:v>
                </c:pt>
                <c:pt idx="5">
                  <c:v>346</c:v>
                </c:pt>
              </c:numCache>
            </c:numRef>
          </c:val>
          <c:extLst>
            <c:ext xmlns:c16="http://schemas.microsoft.com/office/drawing/2014/chart" uri="{C3380CC4-5D6E-409C-BE32-E72D297353CC}">
              <c16:uniqueId val="{00000002-281A-42D7-8FB9-4968000C031B}"/>
            </c:ext>
          </c:extLst>
        </c:ser>
        <c:dLbls>
          <c:showLegendKey val="0"/>
          <c:showVal val="0"/>
          <c:showCatName val="0"/>
          <c:showSerName val="0"/>
          <c:showPercent val="0"/>
          <c:showBubbleSize val="0"/>
        </c:dLbls>
        <c:gapWidth val="60"/>
        <c:axId val="311549832"/>
        <c:axId val="311547088"/>
      </c:barChart>
      <c:lineChart>
        <c:grouping val="standard"/>
        <c:varyColors val="0"/>
        <c:ser>
          <c:idx val="1"/>
          <c:order val="1"/>
          <c:tx>
            <c:strRef>
              <c:f>Charts!$B$19</c:f>
              <c:strCache>
                <c:ptCount val="1"/>
                <c:pt idx="0">
                  <c:v>margin</c:v>
                </c:pt>
              </c:strCache>
            </c:strRef>
          </c:tx>
          <c:spPr>
            <a:ln>
              <a:solidFill>
                <a:schemeClr val="accent6">
                  <a:lumMod val="75000"/>
                </a:schemeClr>
              </a:solidFill>
              <a:prstDash val="lgDash"/>
            </a:ln>
          </c:spPr>
          <c:marker>
            <c:spPr>
              <a:solidFill>
                <a:schemeClr val="accent6">
                  <a:lumMod val="75000"/>
                </a:schemeClr>
              </a:solidFill>
              <a:ln>
                <a:solidFill>
                  <a:schemeClr val="accent6">
                    <a:lumMod val="75000"/>
                  </a:schemeClr>
                </a:solidFill>
              </a:ln>
            </c:spPr>
          </c:marker>
          <c:dLbls>
            <c:spPr>
              <a:noFill/>
              <a:ln>
                <a:noFill/>
              </a:ln>
              <a:effectLst/>
            </c:spPr>
            <c:txPr>
              <a:bodyPr/>
              <a:lstStyle/>
              <a:p>
                <a:pPr>
                  <a:defRPr>
                    <a:solidFill>
                      <a:schemeClr val="tx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Charts!$U$4:$Z$4</c:f>
              <c:strCache>
                <c:ptCount val="6"/>
                <c:pt idx="0">
                  <c:v>Q1 FY19</c:v>
                </c:pt>
                <c:pt idx="1">
                  <c:v>Q2 FY19</c:v>
                </c:pt>
                <c:pt idx="2">
                  <c:v>Q3 FY19</c:v>
                </c:pt>
                <c:pt idx="3">
                  <c:v>Q4 FY19</c:v>
                </c:pt>
                <c:pt idx="4">
                  <c:v>Q1 FY20</c:v>
                </c:pt>
                <c:pt idx="5">
                  <c:v>Q2 FY20</c:v>
                </c:pt>
              </c:strCache>
            </c:strRef>
          </c:cat>
          <c:val>
            <c:numRef>
              <c:f>Charts!$U$19:$Z$19</c:f>
              <c:numCache>
                <c:formatCode>0.0%;\(0.0\)%</c:formatCode>
                <c:ptCount val="6"/>
                <c:pt idx="0">
                  <c:v>0.10928759894459097</c:v>
                </c:pt>
                <c:pt idx="1">
                  <c:v>0.11503730939764248</c:v>
                </c:pt>
                <c:pt idx="2">
                  <c:v>0.11965298996071583</c:v>
                </c:pt>
                <c:pt idx="3">
                  <c:v>0.1231876526529125</c:v>
                </c:pt>
                <c:pt idx="4">
                  <c:v>0.12010248745596241</c:v>
                </c:pt>
                <c:pt idx="5">
                  <c:v>0.10795968672969515</c:v>
                </c:pt>
              </c:numCache>
            </c:numRef>
          </c:val>
          <c:smooth val="0"/>
          <c:extLst>
            <c:ext xmlns:c16="http://schemas.microsoft.com/office/drawing/2014/chart" uri="{C3380CC4-5D6E-409C-BE32-E72D297353CC}">
              <c16:uniqueId val="{00000003-281A-42D7-8FB9-4968000C031B}"/>
            </c:ext>
          </c:extLst>
        </c:ser>
        <c:dLbls>
          <c:showLegendKey val="0"/>
          <c:showVal val="0"/>
          <c:showCatName val="0"/>
          <c:showSerName val="0"/>
          <c:showPercent val="0"/>
          <c:showBubbleSize val="0"/>
        </c:dLbls>
        <c:marker val="1"/>
        <c:smooth val="0"/>
        <c:axId val="311550616"/>
        <c:axId val="311551400"/>
      </c:lineChart>
      <c:catAx>
        <c:axId val="311549832"/>
        <c:scaling>
          <c:orientation val="minMax"/>
        </c:scaling>
        <c:delete val="0"/>
        <c:axPos val="b"/>
        <c:numFmt formatCode="General" sourceLinked="0"/>
        <c:majorTickMark val="out"/>
        <c:minorTickMark val="none"/>
        <c:tickLblPos val="nextTo"/>
        <c:crossAx val="311547088"/>
        <c:crosses val="autoZero"/>
        <c:auto val="1"/>
        <c:lblAlgn val="ctr"/>
        <c:lblOffset val="100"/>
        <c:noMultiLvlLbl val="0"/>
      </c:catAx>
      <c:valAx>
        <c:axId val="311547088"/>
        <c:scaling>
          <c:orientation val="minMax"/>
        </c:scaling>
        <c:delete val="0"/>
        <c:axPos val="l"/>
        <c:numFmt formatCode="#,##0;\(#,##0\)" sourceLinked="1"/>
        <c:majorTickMark val="none"/>
        <c:minorTickMark val="none"/>
        <c:tickLblPos val="none"/>
        <c:spPr>
          <a:ln>
            <a:noFill/>
          </a:ln>
        </c:spPr>
        <c:crossAx val="311549832"/>
        <c:crosses val="autoZero"/>
        <c:crossBetween val="between"/>
      </c:valAx>
      <c:valAx>
        <c:axId val="311551400"/>
        <c:scaling>
          <c:orientation val="minMax"/>
          <c:max val="0.2"/>
          <c:min val="-0.1"/>
        </c:scaling>
        <c:delete val="0"/>
        <c:axPos val="r"/>
        <c:numFmt formatCode="0.0%;\(0.0\)%" sourceLinked="1"/>
        <c:majorTickMark val="none"/>
        <c:minorTickMark val="none"/>
        <c:tickLblPos val="none"/>
        <c:spPr>
          <a:ln>
            <a:noFill/>
          </a:ln>
        </c:spPr>
        <c:crossAx val="311550616"/>
        <c:crosses val="max"/>
        <c:crossBetween val="between"/>
      </c:valAx>
      <c:catAx>
        <c:axId val="311550616"/>
        <c:scaling>
          <c:orientation val="minMax"/>
        </c:scaling>
        <c:delete val="1"/>
        <c:axPos val="t"/>
        <c:numFmt formatCode="General" sourceLinked="1"/>
        <c:majorTickMark val="out"/>
        <c:minorTickMark val="none"/>
        <c:tickLblPos val="nextTo"/>
        <c:crossAx val="311551400"/>
        <c:crosses val="max"/>
        <c:auto val="1"/>
        <c:lblAlgn val="ctr"/>
        <c:lblOffset val="100"/>
        <c:noMultiLvlLbl val="0"/>
      </c:catAx>
    </c:plotArea>
    <c:plotVisOnly val="1"/>
    <c:dispBlanksAs val="gap"/>
    <c:showDLblsOverMax val="0"/>
  </c:chart>
  <c:spPr>
    <a:ln>
      <a:noFill/>
    </a:ln>
  </c:spPr>
  <c:txPr>
    <a:bodyPr/>
    <a:lstStyle/>
    <a:p>
      <a:pPr>
        <a:defRPr>
          <a:latin typeface="Univers" panose="020B0503020202020204" pitchFamily="34" charset="0"/>
          <a:cs typeface="Times New Roman"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7925575443765E-2"/>
          <c:y val="7.1836716223887848E-2"/>
          <c:w val="0.92785057196073562"/>
          <c:h val="0.6246256468904009"/>
        </c:manualLayout>
      </c:layout>
      <c:lineChart>
        <c:grouping val="standard"/>
        <c:varyColors val="0"/>
        <c:ser>
          <c:idx val="0"/>
          <c:order val="0"/>
          <c:tx>
            <c:strRef>
              <c:f>Charts!$B$61</c:f>
              <c:strCache>
                <c:ptCount val="1"/>
                <c:pt idx="0">
                  <c:v>Adjusted D/E</c:v>
                </c:pt>
              </c:strCache>
            </c:strRef>
          </c:tx>
          <c:spPr>
            <a:ln>
              <a:solidFill>
                <a:srgbClr val="4A7EBB"/>
              </a:solidFill>
              <a:prstDash val="sysDash"/>
            </a:ln>
          </c:spPr>
          <c:marker>
            <c:spPr>
              <a:solidFill>
                <a:srgbClr val="4A7EBB"/>
              </a:solidFill>
              <a:ln>
                <a:solidFill>
                  <a:srgbClr val="4A7EBB"/>
                </a:solidFill>
                <a:prstDash val="sysDash"/>
              </a:ln>
            </c:spPr>
          </c:marker>
          <c:dLbls>
            <c:dLbl>
              <c:idx val="0"/>
              <c:delete val="1"/>
              <c:extLst>
                <c:ext xmlns:c15="http://schemas.microsoft.com/office/drawing/2012/chart" uri="{CE6537A1-D6FC-4f65-9D91-7224C49458BB}"/>
                <c:ext xmlns:c16="http://schemas.microsoft.com/office/drawing/2014/chart" uri="{C3380CC4-5D6E-409C-BE32-E72D297353CC}">
                  <c16:uniqueId val="{00000006-7B7C-479C-B99E-99FAB25BDFC0}"/>
                </c:ext>
              </c:extLst>
            </c:dLbl>
            <c:dLbl>
              <c:idx val="1"/>
              <c:layout>
                <c:manualLayout>
                  <c:x val="-7.0857677149265011E-2"/>
                  <c:y val="6.060324832094619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B7C-479C-B99E-99FAB25BDFC0}"/>
                </c:ext>
              </c:extLst>
            </c:dLbl>
            <c:dLbl>
              <c:idx val="2"/>
              <c:layout>
                <c:manualLayout>
                  <c:x val="-6.3495840562328376E-2"/>
                  <c:y val="6.060324832094611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B7C-479C-B99E-99FAB25BDFC0}"/>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(Charts!$V$44,Charts!$Y$44,Charts!$Z$44)</c:f>
              <c:strCache>
                <c:ptCount val="3"/>
                <c:pt idx="0">
                  <c:v>Q2 FY19</c:v>
                </c:pt>
                <c:pt idx="1">
                  <c:v>Q1 FY20</c:v>
                </c:pt>
                <c:pt idx="2">
                  <c:v>Q2 FY20</c:v>
                </c:pt>
              </c:strCache>
            </c:strRef>
          </c:cat>
          <c:val>
            <c:numRef>
              <c:f>(Charts!$V$61,Charts!$Y$61,Charts!$Z$61)</c:f>
              <c:numCache>
                <c:formatCode>#,##0.0\x</c:formatCode>
                <c:ptCount val="3"/>
                <c:pt idx="0">
                  <c:v>2.1065429483545666</c:v>
                </c:pt>
                <c:pt idx="1">
                  <c:v>1.9789334296376551</c:v>
                </c:pt>
                <c:pt idx="2">
                  <c:v>1.8761541669148745</c:v>
                </c:pt>
              </c:numCache>
            </c:numRef>
          </c:val>
          <c:smooth val="0"/>
          <c:extLst>
            <c:ext xmlns:c16="http://schemas.microsoft.com/office/drawing/2014/chart" uri="{C3380CC4-5D6E-409C-BE32-E72D297353CC}">
              <c16:uniqueId val="{00000002-7B7C-479C-B99E-99FAB25BDFC0}"/>
            </c:ext>
          </c:extLst>
        </c:ser>
        <c:ser>
          <c:idx val="1"/>
          <c:order val="1"/>
          <c:tx>
            <c:strRef>
              <c:f>Charts!$B$62</c:f>
              <c:strCache>
                <c:ptCount val="1"/>
                <c:pt idx="0">
                  <c:v>Adjusted Net Debt / EBITDA</c:v>
                </c:pt>
              </c:strCache>
            </c:strRef>
          </c:tx>
          <c:spPr>
            <a:ln>
              <a:solidFill>
                <a:schemeClr val="accent6">
                  <a:lumMod val="75000"/>
                </a:schemeClr>
              </a:solidFill>
              <a:prstDash val="sysDash"/>
            </a:ln>
          </c:spPr>
          <c:marker>
            <c:spPr>
              <a:solidFill>
                <a:schemeClr val="accent6">
                  <a:lumMod val="75000"/>
                </a:schemeClr>
              </a:solidFill>
              <a:ln>
                <a:solidFill>
                  <a:schemeClr val="accent6">
                    <a:lumMod val="75000"/>
                  </a:schemeClr>
                </a:solidFill>
                <a:prstDash val="sysDash"/>
              </a:ln>
            </c:spPr>
          </c:marker>
          <c:dLbls>
            <c:dLbl>
              <c:idx val="0"/>
              <c:delete val="1"/>
              <c:extLst>
                <c:ext xmlns:c15="http://schemas.microsoft.com/office/drawing/2012/chart" uri="{CE6537A1-D6FC-4f65-9D91-7224C49458BB}"/>
                <c:ext xmlns:c16="http://schemas.microsoft.com/office/drawing/2014/chart" uri="{C3380CC4-5D6E-409C-BE32-E72D297353CC}">
                  <c16:uniqueId val="{00000003-7B7C-479C-B99E-99FAB25BDFC0}"/>
                </c:ext>
              </c:extLst>
            </c:dLbl>
            <c:dLbl>
              <c:idx val="1"/>
              <c:layout>
                <c:manualLayout>
                  <c:x val="-0.14079512472516292"/>
                  <c:y val="5.224417958702251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B7C-479C-B99E-99FAB25BDFC0}"/>
                </c:ext>
              </c:extLst>
            </c:dLbl>
            <c:dLbl>
              <c:idx val="2"/>
              <c:layout>
                <c:manualLayout>
                  <c:x val="-1.1962984453772149E-2"/>
                  <c:y val="2.7166973385251744E-2"/>
                </c:manualLayout>
              </c:layout>
              <c:tx>
                <c:rich>
                  <a:bodyPr/>
                  <a:lstStyle/>
                  <a:p>
                    <a:r>
                      <a:rPr lang="en-US" dirty="0"/>
                      <a:t>3.4x</a:t>
                    </a:r>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B7C-479C-B99E-99FAB25BDFC0}"/>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(Charts!$V$44,Charts!$Y$44,Charts!$Z$44)</c:f>
              <c:strCache>
                <c:ptCount val="3"/>
                <c:pt idx="0">
                  <c:v>Q2 FY19</c:v>
                </c:pt>
                <c:pt idx="1">
                  <c:v>Q1 FY20</c:v>
                </c:pt>
                <c:pt idx="2">
                  <c:v>Q2 FY20</c:v>
                </c:pt>
              </c:strCache>
            </c:strRef>
          </c:cat>
          <c:val>
            <c:numRef>
              <c:f>(Charts!$V$62,Charts!$Y$62,Charts!$Z$62)</c:f>
              <c:numCache>
                <c:formatCode>#,##0.0\x</c:formatCode>
                <c:ptCount val="3"/>
                <c:pt idx="0">
                  <c:v>4.020922520349715</c:v>
                </c:pt>
                <c:pt idx="1">
                  <c:v>3.3704302335252243</c:v>
                </c:pt>
                <c:pt idx="2">
                  <c:v>3.3422007941009642</c:v>
                </c:pt>
              </c:numCache>
            </c:numRef>
          </c:val>
          <c:smooth val="0"/>
          <c:extLst>
            <c:ext xmlns:c16="http://schemas.microsoft.com/office/drawing/2014/chart" uri="{C3380CC4-5D6E-409C-BE32-E72D297353CC}">
              <c16:uniqueId val="{00000005-7B7C-479C-B99E-99FAB25BDFC0}"/>
            </c:ext>
          </c:extLst>
        </c:ser>
        <c:dLbls>
          <c:dLblPos val="t"/>
          <c:showLegendKey val="0"/>
          <c:showVal val="1"/>
          <c:showCatName val="0"/>
          <c:showSerName val="0"/>
          <c:showPercent val="0"/>
          <c:showBubbleSize val="0"/>
        </c:dLbls>
        <c:marker val="1"/>
        <c:smooth val="0"/>
        <c:axId val="311735176"/>
        <c:axId val="311735960"/>
      </c:lineChart>
      <c:catAx>
        <c:axId val="311735176"/>
        <c:scaling>
          <c:orientation val="minMax"/>
        </c:scaling>
        <c:delete val="1"/>
        <c:axPos val="b"/>
        <c:numFmt formatCode="General" sourceLinked="0"/>
        <c:majorTickMark val="out"/>
        <c:minorTickMark val="none"/>
        <c:tickLblPos val="low"/>
        <c:crossAx val="311735960"/>
        <c:crosses val="autoZero"/>
        <c:auto val="1"/>
        <c:lblAlgn val="ctr"/>
        <c:lblOffset val="100"/>
        <c:noMultiLvlLbl val="0"/>
      </c:catAx>
      <c:valAx>
        <c:axId val="311735960"/>
        <c:scaling>
          <c:orientation val="minMax"/>
          <c:min val="1.25"/>
        </c:scaling>
        <c:delete val="1"/>
        <c:axPos val="l"/>
        <c:numFmt formatCode="#,##0.0\x" sourceLinked="1"/>
        <c:majorTickMark val="none"/>
        <c:minorTickMark val="none"/>
        <c:tickLblPos val="none"/>
        <c:crossAx val="311735176"/>
        <c:crosses val="autoZero"/>
        <c:crossBetween val="between"/>
      </c:valAx>
    </c:plotArea>
    <c:plotVisOnly val="1"/>
    <c:dispBlanksAs val="gap"/>
    <c:showDLblsOverMax val="0"/>
  </c:chart>
  <c:spPr>
    <a:ln>
      <a:noFill/>
    </a:ln>
  </c:spPr>
  <c:txPr>
    <a:bodyPr/>
    <a:lstStyle/>
    <a:p>
      <a:pPr>
        <a:defRPr>
          <a:latin typeface="Univers" panose="020B0503020202020204" pitchFamily="34" charset="0"/>
          <a:cs typeface="Times New Roman"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7925575443765E-2"/>
          <c:y val="7.1836716223887848E-2"/>
          <c:w val="0.92785057196073562"/>
          <c:h val="0.6246256468904009"/>
        </c:manualLayout>
      </c:layout>
      <c:lineChart>
        <c:grouping val="standard"/>
        <c:varyColors val="0"/>
        <c:ser>
          <c:idx val="0"/>
          <c:order val="0"/>
          <c:tx>
            <c:strRef>
              <c:f>Charts!$B$58</c:f>
              <c:strCache>
                <c:ptCount val="1"/>
                <c:pt idx="0">
                  <c:v>Debt/Equity</c:v>
                </c:pt>
              </c:strCache>
            </c:strRef>
          </c:tx>
          <c:spPr>
            <a:ln>
              <a:solidFill>
                <a:srgbClr val="4A7EBB"/>
              </a:solidFill>
            </a:ln>
          </c:spPr>
          <c:marker>
            <c:spPr>
              <a:solidFill>
                <a:srgbClr val="4A7EBB"/>
              </a:solidFill>
              <a:ln>
                <a:solidFill>
                  <a:srgbClr val="4A7EBB"/>
                </a:solidFill>
              </a:ln>
            </c:spPr>
          </c:marker>
          <c:dLbls>
            <c:dLbl>
              <c:idx val="1"/>
              <c:layout>
                <c:manualLayout>
                  <c:x val="-5.369126760150545E-2"/>
                  <c:y val="-7.068271304235196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E35-408C-A386-CF44FA928D95}"/>
                </c:ext>
              </c:extLst>
            </c:dLbl>
            <c:dLbl>
              <c:idx val="2"/>
              <c:layout>
                <c:manualLayout>
                  <c:x val="-7.6957483562157855E-2"/>
                  <c:y val="-8.995981659935703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E35-408C-A386-CF44FA928D95}"/>
                </c:ext>
              </c:extLst>
            </c:dLbl>
            <c:spPr>
              <a:noFill/>
              <a:ln>
                <a:noFill/>
              </a:ln>
              <a:effectLst/>
            </c:spPr>
            <c:dLblPos val="l"/>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(Charts!$V$44,Charts!$Y$44,Charts!$Z$44)</c:f>
              <c:strCache>
                <c:ptCount val="3"/>
                <c:pt idx="0">
                  <c:v>Q2 FY19</c:v>
                </c:pt>
                <c:pt idx="1">
                  <c:v>Q1 FY20</c:v>
                </c:pt>
                <c:pt idx="2">
                  <c:v>Q2 FY20</c:v>
                </c:pt>
              </c:strCache>
            </c:strRef>
          </c:cat>
          <c:val>
            <c:numRef>
              <c:f>(Charts!$V$58,Charts!$Y$58,Charts!$Z$58)</c:f>
              <c:numCache>
                <c:formatCode>#,##0.0\x</c:formatCode>
                <c:ptCount val="3"/>
                <c:pt idx="0">
                  <c:v>2.1065429483545666</c:v>
                </c:pt>
                <c:pt idx="1">
                  <c:v>2.3861687930310671</c:v>
                </c:pt>
                <c:pt idx="2">
                  <c:v>2.297909096324537</c:v>
                </c:pt>
              </c:numCache>
            </c:numRef>
          </c:val>
          <c:smooth val="0"/>
          <c:extLst>
            <c:ext xmlns:c16="http://schemas.microsoft.com/office/drawing/2014/chart" uri="{C3380CC4-5D6E-409C-BE32-E72D297353CC}">
              <c16:uniqueId val="{00000002-1E35-408C-A386-CF44FA928D95}"/>
            </c:ext>
          </c:extLst>
        </c:ser>
        <c:ser>
          <c:idx val="1"/>
          <c:order val="1"/>
          <c:tx>
            <c:strRef>
              <c:f>Charts!$B$59</c:f>
              <c:strCache>
                <c:ptCount val="1"/>
                <c:pt idx="0">
                  <c:v>Net Debt/LTM EBITDA</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E35-408C-A386-CF44FA928D95}"/>
                </c:ext>
              </c:extLst>
            </c:dLbl>
            <c:dLbl>
              <c:idx val="1"/>
              <c:layout>
                <c:manualLayout>
                  <c:x val="-5.369126760150545E-2"/>
                  <c:y val="-8.353411541368871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E35-408C-A386-CF44FA928D95}"/>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(Charts!$V$44,Charts!$Y$44,Charts!$Z$44)</c:f>
              <c:strCache>
                <c:ptCount val="3"/>
                <c:pt idx="0">
                  <c:v>Q2 FY19</c:v>
                </c:pt>
                <c:pt idx="1">
                  <c:v>Q1 FY20</c:v>
                </c:pt>
                <c:pt idx="2">
                  <c:v>Q2 FY20</c:v>
                </c:pt>
              </c:strCache>
            </c:strRef>
          </c:cat>
          <c:val>
            <c:numRef>
              <c:f>(Charts!$V$59,Charts!$Y$59,Charts!$Z$59)</c:f>
              <c:numCache>
                <c:formatCode>#,##0.0\x</c:formatCode>
                <c:ptCount val="3"/>
                <c:pt idx="0">
                  <c:v>4.020922520349715</c:v>
                </c:pt>
                <c:pt idx="1">
                  <c:v>3.8819512741883617</c:v>
                </c:pt>
                <c:pt idx="2">
                  <c:v>3.7173448626653105</c:v>
                </c:pt>
              </c:numCache>
            </c:numRef>
          </c:val>
          <c:smooth val="0"/>
          <c:extLst>
            <c:ext xmlns:c16="http://schemas.microsoft.com/office/drawing/2014/chart" uri="{C3380CC4-5D6E-409C-BE32-E72D297353CC}">
              <c16:uniqueId val="{00000005-1E35-408C-A386-CF44FA928D95}"/>
            </c:ext>
          </c:extLst>
        </c:ser>
        <c:dLbls>
          <c:showLegendKey val="0"/>
          <c:showVal val="0"/>
          <c:showCatName val="0"/>
          <c:showSerName val="0"/>
          <c:showPercent val="0"/>
          <c:showBubbleSize val="0"/>
        </c:dLbls>
        <c:marker val="1"/>
        <c:smooth val="0"/>
        <c:axId val="311544736"/>
        <c:axId val="311546696"/>
      </c:lineChart>
      <c:catAx>
        <c:axId val="311544736"/>
        <c:scaling>
          <c:orientation val="minMax"/>
        </c:scaling>
        <c:delete val="0"/>
        <c:axPos val="b"/>
        <c:numFmt formatCode="General" sourceLinked="0"/>
        <c:majorTickMark val="out"/>
        <c:minorTickMark val="none"/>
        <c:tickLblPos val="low"/>
        <c:crossAx val="311546696"/>
        <c:crosses val="autoZero"/>
        <c:auto val="1"/>
        <c:lblAlgn val="ctr"/>
        <c:lblOffset val="100"/>
        <c:noMultiLvlLbl val="0"/>
      </c:catAx>
      <c:valAx>
        <c:axId val="311546696"/>
        <c:scaling>
          <c:orientation val="minMax"/>
          <c:min val="1.25"/>
        </c:scaling>
        <c:delete val="0"/>
        <c:axPos val="l"/>
        <c:numFmt formatCode="#,##0.0\x" sourceLinked="1"/>
        <c:majorTickMark val="none"/>
        <c:minorTickMark val="none"/>
        <c:tickLblPos val="none"/>
        <c:spPr>
          <a:ln>
            <a:noFill/>
          </a:ln>
        </c:spPr>
        <c:crossAx val="311544736"/>
        <c:crosses val="autoZero"/>
        <c:crossBetween val="between"/>
      </c:valAx>
    </c:plotArea>
    <c:legend>
      <c:legendPos val="b"/>
      <c:layout>
        <c:manualLayout>
          <c:xMode val="edge"/>
          <c:yMode val="edge"/>
          <c:x val="9.2503407015628106E-2"/>
          <c:y val="0.83202303350337514"/>
          <c:w val="0.81499280187518985"/>
          <c:h val="0.11343204528331291"/>
        </c:manualLayout>
      </c:layout>
      <c:overlay val="0"/>
    </c:legend>
    <c:plotVisOnly val="1"/>
    <c:dispBlanksAs val="gap"/>
    <c:showDLblsOverMax val="0"/>
  </c:chart>
  <c:spPr>
    <a:ln>
      <a:noFill/>
    </a:ln>
  </c:spPr>
  <c:txPr>
    <a:bodyPr/>
    <a:lstStyle/>
    <a:p>
      <a:pPr>
        <a:defRPr>
          <a:latin typeface="Univers" panose="020B0503020202020204" pitchFamily="34" charset="0"/>
          <a:cs typeface="Times New Roman"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Charts!$B$13</c:f>
              <c:strCache>
                <c:ptCount val="1"/>
                <c:pt idx="0">
                  <c:v>Interest Expense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4"/>
            <c:invertIfNegative val="0"/>
            <c:bubble3D val="0"/>
            <c:extLst>
              <c:ext xmlns:c16="http://schemas.microsoft.com/office/drawing/2014/chart" uri="{C3380CC4-5D6E-409C-BE32-E72D297353CC}">
                <c16:uniqueId val="{00000000-FFD5-4CB9-9DAC-E4C1D173AA6D}"/>
              </c:ext>
            </c:extLst>
          </c:dPt>
          <c:dPt>
            <c:idx val="5"/>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FFD5-4CB9-9DAC-E4C1D173AA6D}"/>
              </c:ext>
            </c:extLst>
          </c:dPt>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Charts!$U$4:$Z$4</c:f>
              <c:strCache>
                <c:ptCount val="6"/>
                <c:pt idx="0">
                  <c:v>Q1 FY19</c:v>
                </c:pt>
                <c:pt idx="1">
                  <c:v>Q2 FY19</c:v>
                </c:pt>
                <c:pt idx="2">
                  <c:v>Q3 FY19</c:v>
                </c:pt>
                <c:pt idx="3">
                  <c:v>Q4 FY19</c:v>
                </c:pt>
                <c:pt idx="4">
                  <c:v>Q1 FY20</c:v>
                </c:pt>
                <c:pt idx="5">
                  <c:v>Q2 FY20</c:v>
                </c:pt>
              </c:strCache>
            </c:strRef>
          </c:cat>
          <c:val>
            <c:numRef>
              <c:f>Charts!$U$13:$Z$13</c:f>
              <c:numCache>
                <c:formatCode>#,##0;\(#,##0\)</c:formatCode>
                <c:ptCount val="6"/>
                <c:pt idx="0">
                  <c:v>187.1</c:v>
                </c:pt>
                <c:pt idx="1">
                  <c:v>196.5</c:v>
                </c:pt>
                <c:pt idx="2">
                  <c:v>200.8</c:v>
                </c:pt>
                <c:pt idx="3">
                  <c:v>210.59999999999997</c:v>
                </c:pt>
                <c:pt idx="4">
                  <c:v>209.7</c:v>
                </c:pt>
                <c:pt idx="5">
                  <c:v>200.7</c:v>
                </c:pt>
              </c:numCache>
            </c:numRef>
          </c:val>
          <c:extLst>
            <c:ext xmlns:c16="http://schemas.microsoft.com/office/drawing/2014/chart" uri="{C3380CC4-5D6E-409C-BE32-E72D297353CC}">
              <c16:uniqueId val="{00000001-FFD5-4CB9-9DAC-E4C1D173AA6D}"/>
            </c:ext>
          </c:extLst>
        </c:ser>
        <c:dLbls>
          <c:showLegendKey val="0"/>
          <c:showVal val="0"/>
          <c:showCatName val="0"/>
          <c:showSerName val="0"/>
          <c:showPercent val="0"/>
          <c:showBubbleSize val="0"/>
        </c:dLbls>
        <c:gapWidth val="40"/>
        <c:axId val="311737528"/>
        <c:axId val="311737136"/>
      </c:barChart>
      <c:lineChart>
        <c:grouping val="standard"/>
        <c:varyColors val="0"/>
        <c:ser>
          <c:idx val="1"/>
          <c:order val="1"/>
          <c:tx>
            <c:strRef>
              <c:f>Charts!$B$15</c:f>
              <c:strCache>
                <c:ptCount val="1"/>
                <c:pt idx="0">
                  <c:v>Interest Coverage Ratio (x)</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dLbls>
            <c:dLbl>
              <c:idx val="5"/>
              <c:layout>
                <c:manualLayout>
                  <c:x val="-5.9212345725782226E-2"/>
                  <c:y val="-0.1535689705979752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FD5-4CB9-9DAC-E4C1D173AA6D}"/>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Charts!$U$4:$Z$4</c:f>
              <c:strCache>
                <c:ptCount val="6"/>
                <c:pt idx="0">
                  <c:v>Q1 FY19</c:v>
                </c:pt>
                <c:pt idx="1">
                  <c:v>Q2 FY19</c:v>
                </c:pt>
                <c:pt idx="2">
                  <c:v>Q3 FY19</c:v>
                </c:pt>
                <c:pt idx="3">
                  <c:v>Q4 FY19</c:v>
                </c:pt>
                <c:pt idx="4">
                  <c:v>Q1 FY20</c:v>
                </c:pt>
                <c:pt idx="5">
                  <c:v>Q2 FY20</c:v>
                </c:pt>
              </c:strCache>
            </c:strRef>
          </c:cat>
          <c:val>
            <c:numRef>
              <c:f>Charts!$U$15:$Z$15</c:f>
              <c:numCache>
                <c:formatCode>#,##0.0\x</c:formatCode>
                <c:ptCount val="6"/>
                <c:pt idx="0">
                  <c:v>1.5248530197755203</c:v>
                </c:pt>
                <c:pt idx="1">
                  <c:v>1.5379134860050889</c:v>
                </c:pt>
                <c:pt idx="2">
                  <c:v>1.5712151394422305</c:v>
                </c:pt>
                <c:pt idx="3">
                  <c:v>1.6946818613485233</c:v>
                </c:pt>
                <c:pt idx="4">
                  <c:v>1.6948020982355738</c:v>
                </c:pt>
                <c:pt idx="5">
                  <c:v>1.2845042351768825</c:v>
                </c:pt>
              </c:numCache>
            </c:numRef>
          </c:val>
          <c:smooth val="0"/>
          <c:extLst>
            <c:ext xmlns:c16="http://schemas.microsoft.com/office/drawing/2014/chart" uri="{C3380CC4-5D6E-409C-BE32-E72D297353CC}">
              <c16:uniqueId val="{00000002-FFD5-4CB9-9DAC-E4C1D173AA6D}"/>
            </c:ext>
          </c:extLst>
        </c:ser>
        <c:dLbls>
          <c:showLegendKey val="0"/>
          <c:showVal val="0"/>
          <c:showCatName val="0"/>
          <c:showSerName val="0"/>
          <c:showPercent val="0"/>
          <c:showBubbleSize val="0"/>
        </c:dLbls>
        <c:marker val="1"/>
        <c:smooth val="0"/>
        <c:axId val="311741056"/>
        <c:axId val="311739488"/>
      </c:lineChart>
      <c:catAx>
        <c:axId val="311737528"/>
        <c:scaling>
          <c:orientation val="minMax"/>
        </c:scaling>
        <c:delete val="0"/>
        <c:axPos val="b"/>
        <c:numFmt formatCode="General" sourceLinked="0"/>
        <c:majorTickMark val="out"/>
        <c:minorTickMark val="none"/>
        <c:tickLblPos val="low"/>
        <c:crossAx val="311737136"/>
        <c:crosses val="autoZero"/>
        <c:auto val="1"/>
        <c:lblAlgn val="ctr"/>
        <c:lblOffset val="100"/>
        <c:noMultiLvlLbl val="0"/>
      </c:catAx>
      <c:valAx>
        <c:axId val="311737136"/>
        <c:scaling>
          <c:orientation val="minMax"/>
          <c:min val="120"/>
        </c:scaling>
        <c:delete val="0"/>
        <c:axPos val="l"/>
        <c:numFmt formatCode="#,##0;\(#,##0\)" sourceLinked="1"/>
        <c:majorTickMark val="none"/>
        <c:minorTickMark val="none"/>
        <c:tickLblPos val="none"/>
        <c:spPr>
          <a:ln>
            <a:noFill/>
          </a:ln>
        </c:spPr>
        <c:crossAx val="311737528"/>
        <c:crosses val="autoZero"/>
        <c:crossBetween val="between"/>
      </c:valAx>
      <c:valAx>
        <c:axId val="311739488"/>
        <c:scaling>
          <c:orientation val="minMax"/>
          <c:min val="-0.4"/>
        </c:scaling>
        <c:delete val="0"/>
        <c:axPos val="r"/>
        <c:numFmt formatCode="#,##0.0\x" sourceLinked="1"/>
        <c:majorTickMark val="none"/>
        <c:minorTickMark val="none"/>
        <c:tickLblPos val="none"/>
        <c:spPr>
          <a:ln>
            <a:noFill/>
          </a:ln>
        </c:spPr>
        <c:crossAx val="311741056"/>
        <c:crosses val="max"/>
        <c:crossBetween val="between"/>
      </c:valAx>
      <c:catAx>
        <c:axId val="311741056"/>
        <c:scaling>
          <c:orientation val="minMax"/>
        </c:scaling>
        <c:delete val="1"/>
        <c:axPos val="b"/>
        <c:numFmt formatCode="General" sourceLinked="1"/>
        <c:majorTickMark val="out"/>
        <c:minorTickMark val="none"/>
        <c:tickLblPos val="none"/>
        <c:crossAx val="311739488"/>
        <c:crosses val="autoZero"/>
        <c:auto val="1"/>
        <c:lblAlgn val="ctr"/>
        <c:lblOffset val="100"/>
        <c:noMultiLvlLbl val="0"/>
      </c:catAx>
    </c:plotArea>
    <c:plotVisOnly val="1"/>
    <c:dispBlanksAs val="gap"/>
    <c:showDLblsOverMax val="0"/>
  </c:chart>
  <c:spPr>
    <a:ln>
      <a:noFill/>
    </a:ln>
  </c:spPr>
  <c:txPr>
    <a:bodyPr/>
    <a:lstStyle/>
    <a:p>
      <a:pPr>
        <a:defRPr sz="1000">
          <a:latin typeface="Univers" panose="020B0503020202020204" pitchFamily="34" charset="0"/>
          <a:cs typeface="Times New Roman" pitchFamily="18"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Charts!$B$13</c:f>
              <c:strCache>
                <c:ptCount val="1"/>
                <c:pt idx="0">
                  <c:v>Interest Expense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4"/>
            <c:invertIfNegative val="0"/>
            <c:bubble3D val="0"/>
            <c:extLst>
              <c:ext xmlns:c16="http://schemas.microsoft.com/office/drawing/2014/chart" uri="{C3380CC4-5D6E-409C-BE32-E72D297353CC}">
                <c16:uniqueId val="{00000000-80CF-45B6-8095-ECE7A28D6FAD}"/>
              </c:ext>
            </c:extLst>
          </c:dPt>
          <c:dPt>
            <c:idx val="5"/>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80CF-45B6-8095-ECE7A28D6FAD}"/>
              </c:ext>
            </c:extLst>
          </c:dPt>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Charts!$U$4:$Z$4</c:f>
              <c:strCache>
                <c:ptCount val="6"/>
                <c:pt idx="0">
                  <c:v>Q1 FY19</c:v>
                </c:pt>
                <c:pt idx="1">
                  <c:v>Q2 FY19</c:v>
                </c:pt>
                <c:pt idx="2">
                  <c:v>Q3 FY19</c:v>
                </c:pt>
                <c:pt idx="3">
                  <c:v>Q4 FY19</c:v>
                </c:pt>
                <c:pt idx="4">
                  <c:v>Q1 FY20</c:v>
                </c:pt>
                <c:pt idx="5">
                  <c:v>Q2 FY20</c:v>
                </c:pt>
              </c:strCache>
            </c:strRef>
          </c:cat>
          <c:val>
            <c:numRef>
              <c:f>Charts!$U$20:$Z$20</c:f>
              <c:numCache>
                <c:formatCode>#,##0;\(#,##0\)</c:formatCode>
                <c:ptCount val="6"/>
                <c:pt idx="0">
                  <c:v>187</c:v>
                </c:pt>
                <c:pt idx="1">
                  <c:v>197</c:v>
                </c:pt>
                <c:pt idx="2">
                  <c:v>201</c:v>
                </c:pt>
                <c:pt idx="3">
                  <c:v>211</c:v>
                </c:pt>
                <c:pt idx="4">
                  <c:v>185</c:v>
                </c:pt>
                <c:pt idx="5">
                  <c:v>176</c:v>
                </c:pt>
              </c:numCache>
            </c:numRef>
          </c:val>
          <c:extLst>
            <c:ext xmlns:c16="http://schemas.microsoft.com/office/drawing/2014/chart" uri="{C3380CC4-5D6E-409C-BE32-E72D297353CC}">
              <c16:uniqueId val="{00000001-80CF-45B6-8095-ECE7A28D6FAD}"/>
            </c:ext>
          </c:extLst>
        </c:ser>
        <c:dLbls>
          <c:dLblPos val="inBase"/>
          <c:showLegendKey val="0"/>
          <c:showVal val="1"/>
          <c:showCatName val="0"/>
          <c:showSerName val="0"/>
          <c:showPercent val="0"/>
          <c:showBubbleSize val="0"/>
        </c:dLbls>
        <c:gapWidth val="40"/>
        <c:axId val="311738704"/>
        <c:axId val="311734784"/>
      </c:barChart>
      <c:lineChart>
        <c:grouping val="standard"/>
        <c:varyColors val="0"/>
        <c:ser>
          <c:idx val="1"/>
          <c:order val="1"/>
          <c:tx>
            <c:strRef>
              <c:f>Charts!$B$15</c:f>
              <c:strCache>
                <c:ptCount val="1"/>
                <c:pt idx="0">
                  <c:v>Interest Coverage Ratio (x)</c:v>
                </c:pt>
              </c:strCache>
            </c:strRef>
          </c:tx>
          <c:spPr>
            <a:ln>
              <a:solidFill>
                <a:schemeClr val="accent6">
                  <a:lumMod val="75000"/>
                </a:schemeClr>
              </a:solidFill>
              <a:prstDash val="lgDash"/>
            </a:ln>
          </c:spPr>
          <c:marker>
            <c:spPr>
              <a:solidFill>
                <a:schemeClr val="accent6">
                  <a:lumMod val="75000"/>
                </a:schemeClr>
              </a:solidFill>
              <a:ln>
                <a:solidFill>
                  <a:schemeClr val="accent6">
                    <a:lumMod val="75000"/>
                  </a:schemeClr>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Charts!$U$4:$Z$4</c:f>
              <c:strCache>
                <c:ptCount val="6"/>
                <c:pt idx="0">
                  <c:v>Q1 FY19</c:v>
                </c:pt>
                <c:pt idx="1">
                  <c:v>Q2 FY19</c:v>
                </c:pt>
                <c:pt idx="2">
                  <c:v>Q3 FY19</c:v>
                </c:pt>
                <c:pt idx="3">
                  <c:v>Q4 FY19</c:v>
                </c:pt>
                <c:pt idx="4">
                  <c:v>Q1 FY20</c:v>
                </c:pt>
                <c:pt idx="5">
                  <c:v>Q2 FY20</c:v>
                </c:pt>
              </c:strCache>
            </c:strRef>
          </c:cat>
          <c:val>
            <c:numRef>
              <c:f>Charts!$U$17:$Z$17</c:f>
              <c:numCache>
                <c:formatCode>#,##0.0\x</c:formatCode>
                <c:ptCount val="6"/>
                <c:pt idx="0">
                  <c:v>1.5248530197755203</c:v>
                </c:pt>
                <c:pt idx="1">
                  <c:v>1.5379134860050889</c:v>
                </c:pt>
                <c:pt idx="2">
                  <c:v>1.5712151394422305</c:v>
                </c:pt>
                <c:pt idx="3">
                  <c:v>1.6946818613485233</c:v>
                </c:pt>
                <c:pt idx="4">
                  <c:v>1.8</c:v>
                </c:pt>
                <c:pt idx="5">
                  <c:v>1.3</c:v>
                </c:pt>
              </c:numCache>
            </c:numRef>
          </c:val>
          <c:smooth val="0"/>
          <c:extLst>
            <c:ext xmlns:c16="http://schemas.microsoft.com/office/drawing/2014/chart" uri="{C3380CC4-5D6E-409C-BE32-E72D297353CC}">
              <c16:uniqueId val="{00000002-80CF-45B6-8095-ECE7A28D6FAD}"/>
            </c:ext>
          </c:extLst>
        </c:ser>
        <c:dLbls>
          <c:showLegendKey val="0"/>
          <c:showVal val="1"/>
          <c:showCatName val="0"/>
          <c:showSerName val="0"/>
          <c:showPercent val="0"/>
          <c:showBubbleSize val="0"/>
        </c:dLbls>
        <c:marker val="1"/>
        <c:smooth val="0"/>
        <c:axId val="311736352"/>
        <c:axId val="311739096"/>
      </c:lineChart>
      <c:catAx>
        <c:axId val="311738704"/>
        <c:scaling>
          <c:orientation val="minMax"/>
        </c:scaling>
        <c:delete val="0"/>
        <c:axPos val="b"/>
        <c:numFmt formatCode="General" sourceLinked="0"/>
        <c:majorTickMark val="out"/>
        <c:minorTickMark val="none"/>
        <c:tickLblPos val="nextTo"/>
        <c:crossAx val="311734784"/>
        <c:crosses val="autoZero"/>
        <c:auto val="1"/>
        <c:lblAlgn val="ctr"/>
        <c:lblOffset val="100"/>
        <c:noMultiLvlLbl val="0"/>
      </c:catAx>
      <c:valAx>
        <c:axId val="311734784"/>
        <c:scaling>
          <c:orientation val="minMax"/>
          <c:min val="120"/>
        </c:scaling>
        <c:delete val="0"/>
        <c:axPos val="l"/>
        <c:numFmt formatCode="#,##0;\(#,##0\)" sourceLinked="1"/>
        <c:majorTickMark val="none"/>
        <c:minorTickMark val="none"/>
        <c:tickLblPos val="none"/>
        <c:spPr>
          <a:ln>
            <a:noFill/>
          </a:ln>
        </c:spPr>
        <c:crossAx val="311738704"/>
        <c:crosses val="autoZero"/>
        <c:crossBetween val="between"/>
      </c:valAx>
      <c:valAx>
        <c:axId val="311739096"/>
        <c:scaling>
          <c:orientation val="minMax"/>
          <c:max val="2.1"/>
          <c:min val="-0.4"/>
        </c:scaling>
        <c:delete val="0"/>
        <c:axPos val="r"/>
        <c:numFmt formatCode="#,##0.0\x" sourceLinked="1"/>
        <c:majorTickMark val="none"/>
        <c:minorTickMark val="none"/>
        <c:tickLblPos val="none"/>
        <c:spPr>
          <a:ln>
            <a:noFill/>
          </a:ln>
        </c:spPr>
        <c:crossAx val="311736352"/>
        <c:crosses val="max"/>
        <c:crossBetween val="between"/>
      </c:valAx>
      <c:catAx>
        <c:axId val="311736352"/>
        <c:scaling>
          <c:orientation val="minMax"/>
        </c:scaling>
        <c:delete val="1"/>
        <c:axPos val="t"/>
        <c:numFmt formatCode="General" sourceLinked="1"/>
        <c:majorTickMark val="out"/>
        <c:minorTickMark val="none"/>
        <c:tickLblPos val="nextTo"/>
        <c:crossAx val="311739096"/>
        <c:crosses val="max"/>
        <c:auto val="1"/>
        <c:lblAlgn val="ctr"/>
        <c:lblOffset val="100"/>
        <c:noMultiLvlLbl val="0"/>
      </c:catAx>
    </c:plotArea>
    <c:plotVisOnly val="1"/>
    <c:dispBlanksAs val="gap"/>
    <c:showDLblsOverMax val="0"/>
  </c:chart>
  <c:spPr>
    <a:ln>
      <a:noFill/>
    </a:ln>
  </c:spPr>
  <c:txPr>
    <a:bodyPr/>
    <a:lstStyle/>
    <a:p>
      <a:pPr>
        <a:defRPr>
          <a:latin typeface="Univers" panose="020B0503020202020204" pitchFamily="34" charset="0"/>
          <a:cs typeface="Times New Roman" pitchFamily="18"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4CB67C2-0DCF-42D4-8A70-416B4B99641A}" type="datetimeFigureOut">
              <a:rPr lang="en-US" smtClean="0"/>
              <a:pPr/>
              <a:t>11/11/2019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A2D645E-587A-4668-8DDE-307BDCF02999}" type="slidenum">
              <a:rPr lang="en-US" smtClean="0"/>
              <a:pPr/>
              <a:t>‹#›</a:t>
            </a:fld>
            <a:endParaRPr lang="en-US" dirty="0"/>
          </a:p>
        </p:txBody>
      </p:sp>
    </p:spTree>
    <p:extLst>
      <p:ext uri="{BB962C8B-B14F-4D97-AF65-F5344CB8AC3E}">
        <p14:creationId xmlns:p14="http://schemas.microsoft.com/office/powerpoint/2010/main" val="2664010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9D05954-5093-460A-B67E-2B9AE13F1038}" type="datetimeFigureOut">
              <a:rPr lang="en-US" smtClean="0"/>
              <a:pPr/>
              <a:t>11/11/2019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60A001E-53BF-4879-A391-61DBA41007EB}" type="slidenum">
              <a:rPr lang="en-US" smtClean="0"/>
              <a:pPr/>
              <a:t>‹#›</a:t>
            </a:fld>
            <a:endParaRPr lang="en-US" dirty="0"/>
          </a:p>
        </p:txBody>
      </p:sp>
    </p:spTree>
    <p:extLst>
      <p:ext uri="{BB962C8B-B14F-4D97-AF65-F5344CB8AC3E}">
        <p14:creationId xmlns:p14="http://schemas.microsoft.com/office/powerpoint/2010/main" val="3511116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0A001E-53BF-4879-A391-61DBA41007EB}" type="slidenum">
              <a:rPr lang="en-US" smtClean="0"/>
              <a:pPr/>
              <a:t>1</a:t>
            </a:fld>
            <a:endParaRPr lang="en-US" dirty="0"/>
          </a:p>
        </p:txBody>
      </p:sp>
    </p:spTree>
    <p:extLst>
      <p:ext uri="{BB962C8B-B14F-4D97-AF65-F5344CB8AC3E}">
        <p14:creationId xmlns:p14="http://schemas.microsoft.com/office/powerpoint/2010/main" val="660825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1417320" y="1554480"/>
            <a:ext cx="7269480" cy="441960"/>
          </a:xfrm>
          <a:prstGeom prst="rect">
            <a:avLst/>
          </a:prstGeom>
        </p:spPr>
        <p:txBody>
          <a:bodyPr/>
          <a:lstStyle>
            <a:lvl1pPr>
              <a:lnSpc>
                <a:spcPct val="100000"/>
              </a:lnSpc>
              <a:spcBef>
                <a:spcPts val="0"/>
              </a:spcBef>
              <a:buFont typeface="Arial" pitchFamily="34" charset="0"/>
              <a:buNone/>
              <a:defRPr sz="1600" b="1">
                <a:solidFill>
                  <a:schemeClr val="tx1">
                    <a:lumMod val="50000"/>
                    <a:lumOff val="50000"/>
                  </a:schemeClr>
                </a:solidFill>
                <a:latin typeface="Univers" pitchFamily="34" charset="0"/>
              </a:defRPr>
            </a:lvl1pPr>
            <a:lvl2pPr marL="742950" marR="0" indent="-285750" algn="l" defTabSz="914400" rtl="0" eaLnBrk="1" fontAlgn="auto" latinLnBrk="0" hangingPunct="1">
              <a:lnSpc>
                <a:spcPct val="150000"/>
              </a:lnSpc>
              <a:spcBef>
                <a:spcPct val="20000"/>
              </a:spcBef>
              <a:spcAft>
                <a:spcPts val="0"/>
              </a:spcAft>
              <a:buClrTx/>
              <a:buSzTx/>
              <a:buFont typeface="Arial" pitchFamily="34" charset="0"/>
              <a:buNone/>
              <a:tabLst/>
              <a:defRPr>
                <a:solidFill>
                  <a:schemeClr val="tx1">
                    <a:lumMod val="95000"/>
                  </a:schemeClr>
                </a:solidFill>
              </a:defRPr>
            </a:lvl2pPr>
            <a:lvl3pPr>
              <a:defRPr>
                <a:solidFill>
                  <a:schemeClr val="tx1">
                    <a:lumMod val="95000"/>
                  </a:schemeClr>
                </a:solidFill>
              </a:defRPr>
            </a:lvl3pPr>
            <a:lvl4pPr>
              <a:defRPr>
                <a:solidFill>
                  <a:schemeClr val="tx1">
                    <a:lumMod val="95000"/>
                  </a:schemeClr>
                </a:solidFill>
              </a:defRPr>
            </a:lvl4pPr>
            <a:lvl5pPr>
              <a:defRPr>
                <a:solidFill>
                  <a:schemeClr val="tx1">
                    <a:lumMod val="95000"/>
                  </a:schemeClr>
                </a:solidFill>
              </a:defRPr>
            </a:lvl5pPr>
          </a:lstStyle>
          <a:p>
            <a:pPr lvl="0"/>
            <a:r>
              <a:rPr lang="en-US" dirty="0"/>
              <a:t>Click to edit Master text styles</a:t>
            </a:r>
          </a:p>
        </p:txBody>
      </p:sp>
      <p:sp>
        <p:nvSpPr>
          <p:cNvPr id="3" name="Content Placeholder 23"/>
          <p:cNvSpPr>
            <a:spLocks noGrp="1"/>
          </p:cNvSpPr>
          <p:nvPr>
            <p:ph sz="quarter" idx="11" hasCustomPrompt="1"/>
          </p:nvPr>
        </p:nvSpPr>
        <p:spPr>
          <a:xfrm>
            <a:off x="1417320" y="1005840"/>
            <a:ext cx="7269480" cy="533400"/>
          </a:xfrm>
          <a:prstGeom prst="rect">
            <a:avLst/>
          </a:prstGeom>
        </p:spPr>
        <p:txBody>
          <a:bodyPr/>
          <a:lstStyle>
            <a:lvl1pPr>
              <a:lnSpc>
                <a:spcPct val="100000"/>
              </a:lnSpc>
              <a:spcBef>
                <a:spcPts val="0"/>
              </a:spcBef>
              <a:buNone/>
              <a:defRPr sz="2000" b="1">
                <a:solidFill>
                  <a:schemeClr val="tx1"/>
                </a:solidFill>
                <a:latin typeface="Univers" pitchFamily="34" charset="0"/>
              </a:defRPr>
            </a:lvl1pPr>
          </a:lstStyle>
          <a:p>
            <a:pPr lvl="0"/>
            <a:r>
              <a:rPr lang="en-US" sz="2400" dirty="0">
                <a:solidFill>
                  <a:srgbClr val="FF9900"/>
                </a:solidFill>
              </a:rPr>
              <a:t>TEXT GOES HERE</a:t>
            </a:r>
            <a:endParaRPr lang="en-US" dirty="0"/>
          </a:p>
        </p:txBody>
      </p:sp>
      <p:sp>
        <p:nvSpPr>
          <p:cNvPr id="4" name="Text Placeholder 9"/>
          <p:cNvSpPr>
            <a:spLocks noGrp="1"/>
          </p:cNvSpPr>
          <p:nvPr>
            <p:ph type="body" sz="quarter" idx="12"/>
          </p:nvPr>
        </p:nvSpPr>
        <p:spPr>
          <a:xfrm>
            <a:off x="1417320" y="2011680"/>
            <a:ext cx="7581900" cy="3905250"/>
          </a:xfrm>
          <a:prstGeom prst="rect">
            <a:avLst/>
          </a:prstGeom>
        </p:spPr>
        <p:txBody>
          <a:bodyPr/>
          <a:lstStyle>
            <a:lvl1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sz="1400">
                <a:solidFill>
                  <a:schemeClr val="tx1"/>
                </a:solidFill>
                <a:latin typeface="Univers" pitchFamily="34" charset="0"/>
              </a:defRPr>
            </a:lvl1pPr>
            <a:lvl2pPr marL="742950" marR="0" indent="-285750" algn="l" defTabSz="914400" rtl="0" eaLnBrk="1" fontAlgn="auto" latinLnBrk="0" hangingPunct="1">
              <a:lnSpc>
                <a:spcPct val="100000"/>
              </a:lnSpc>
              <a:spcBef>
                <a:spcPts val="0"/>
              </a:spcBef>
              <a:spcAft>
                <a:spcPts val="0"/>
              </a:spcAft>
              <a:buClrTx/>
              <a:buSzTx/>
              <a:buFont typeface="Univers" pitchFamily="34" charset="0"/>
              <a:buChar char="–"/>
              <a:tabLst/>
              <a:defRPr sz="1400">
                <a:solidFill>
                  <a:schemeClr val="tx1"/>
                </a:solidFill>
                <a:latin typeface="Univers" pitchFamily="34" charset="0"/>
              </a:defRPr>
            </a:lvl2pPr>
            <a:lvl3pPr>
              <a:lnSpc>
                <a:spcPct val="100000"/>
              </a:lnSpc>
              <a:spcBef>
                <a:spcPts val="0"/>
              </a:spcBef>
              <a:spcAft>
                <a:spcPts val="0"/>
              </a:spcAft>
              <a:defRPr sz="1400">
                <a:solidFill>
                  <a:schemeClr val="tx1"/>
                </a:solidFill>
                <a:latin typeface="Univers" pitchFamily="34" charset="0"/>
              </a:defRPr>
            </a:lvl3pPr>
            <a:lvl4pPr>
              <a:lnSpc>
                <a:spcPct val="100000"/>
              </a:lnSpc>
              <a:spcBef>
                <a:spcPts val="0"/>
              </a:spcBef>
              <a:spcAft>
                <a:spcPts val="0"/>
              </a:spcAft>
              <a:defRPr sz="1400">
                <a:solidFill>
                  <a:schemeClr val="tx1"/>
                </a:solidFill>
                <a:latin typeface="Univers" pitchFamily="34" charset="0"/>
              </a:defRPr>
            </a:lvl4pPr>
            <a:lvl5pPr>
              <a:lnSpc>
                <a:spcPct val="100000"/>
              </a:lnSpc>
              <a:spcBef>
                <a:spcPts val="0"/>
              </a:spcBef>
              <a:spcAft>
                <a:spcPts val="0"/>
              </a:spcAft>
              <a:defRPr sz="1400">
                <a:solidFill>
                  <a:schemeClr val="tx1"/>
                </a:solidFill>
                <a:latin typeface="Univer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5219" y="488"/>
            <a:ext cx="9154438" cy="6857022"/>
            <a:chOff x="-5219" y="488"/>
            <a:chExt cx="9154438" cy="6857022"/>
          </a:xfrm>
        </p:grpSpPr>
        <p:pic>
          <p:nvPicPr>
            <p:cNvPr id="6" name="Picture 5" descr="RIGHT_GREY_LOGO+BRANDING+GREY IMAGE1.jpg"/>
            <p:cNvPicPr>
              <a:picLocks noChangeAspect="1"/>
            </p:cNvPicPr>
            <p:nvPr userDrawn="1"/>
          </p:nvPicPr>
          <p:blipFill>
            <a:blip r:embed="rId3" cstate="print"/>
            <a:stretch>
              <a:fillRect/>
            </a:stretch>
          </p:blipFill>
          <p:spPr>
            <a:xfrm>
              <a:off x="-5219" y="488"/>
              <a:ext cx="9154438" cy="6857022"/>
            </a:xfrm>
            <a:prstGeom prst="rect">
              <a:avLst/>
            </a:prstGeom>
          </p:spPr>
        </p:pic>
        <p:sp>
          <p:nvSpPr>
            <p:cNvPr id="7" name="Rectangle 6"/>
            <p:cNvSpPr/>
            <p:nvPr userDrawn="1"/>
          </p:nvSpPr>
          <p:spPr>
            <a:xfrm>
              <a:off x="8286750" y="158750"/>
              <a:ext cx="781050" cy="704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Content Placeholder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90781" y="249232"/>
              <a:ext cx="619869" cy="533400"/>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Univer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shivaram.v@dynamatics.net" TargetMode="External"/><Relationship Id="rId2" Type="http://schemas.openxmlformats.org/officeDocument/2006/relationships/hyperlink" Target="mailto:chalapathi.p@dynamatics.net" TargetMode="External"/><Relationship Id="rId1" Type="http://schemas.openxmlformats.org/officeDocument/2006/relationships/slideLayout" Target="../slideLayouts/slideLayout1.xml"/><Relationship Id="rId4" Type="http://schemas.openxmlformats.org/officeDocument/2006/relationships/hyperlink" Target="http://www.dynamatics.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493" y="-6394"/>
            <a:ext cx="9156986" cy="6870787"/>
          </a:xfrm>
          <a:prstGeom prst="rect">
            <a:avLst/>
          </a:prstGeom>
        </p:spPr>
      </p:pic>
      <p:sp>
        <p:nvSpPr>
          <p:cNvPr id="6" name="Content Placeholder 2"/>
          <p:cNvSpPr>
            <a:spLocks noGrp="1"/>
          </p:cNvSpPr>
          <p:nvPr>
            <p:ph sz="quarter" idx="11"/>
          </p:nvPr>
        </p:nvSpPr>
        <p:spPr>
          <a:xfrm>
            <a:off x="1011176" y="3012715"/>
            <a:ext cx="6353295" cy="350687"/>
          </a:xfrm>
          <a:noFill/>
        </p:spPr>
        <p:txBody>
          <a:bodyPr anchor="ctr"/>
          <a:lstStyle/>
          <a:p>
            <a:pPr algn="r"/>
            <a:r>
              <a:rPr lang="en-US" sz="2400" b="0" dirty="0"/>
              <a:t>Q2 and H1 FY2020 </a:t>
            </a:r>
            <a:r>
              <a:rPr lang="en-US" sz="2400" b="0" dirty="0">
                <a:solidFill>
                  <a:srgbClr val="B11116"/>
                </a:solidFill>
              </a:rPr>
              <a:t>EARNINGS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480609C9-0019-4B71-A683-F2D818579F27}"/>
              </a:ext>
            </a:extLst>
          </p:cNvPr>
          <p:cNvGraphicFramePr>
            <a:graphicFrameLocks/>
          </p:cNvGraphicFramePr>
          <p:nvPr>
            <p:extLst>
              <p:ext uri="{D42A27DB-BD31-4B8C-83A1-F6EECF244321}">
                <p14:modId xmlns:p14="http://schemas.microsoft.com/office/powerpoint/2010/main" val="1540670864"/>
              </p:ext>
            </p:extLst>
          </p:nvPr>
        </p:nvGraphicFramePr>
        <p:xfrm>
          <a:off x="5155135" y="2035522"/>
          <a:ext cx="3450226" cy="19316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00000000-0008-0000-0500-000016000000}"/>
              </a:ext>
            </a:extLst>
          </p:cNvPr>
          <p:cNvGraphicFramePr>
            <a:graphicFrameLocks/>
          </p:cNvGraphicFramePr>
          <p:nvPr>
            <p:extLst>
              <p:ext uri="{D42A27DB-BD31-4B8C-83A1-F6EECF244321}">
                <p14:modId xmlns:p14="http://schemas.microsoft.com/office/powerpoint/2010/main" val="1108543380"/>
              </p:ext>
            </p:extLst>
          </p:nvPr>
        </p:nvGraphicFramePr>
        <p:xfrm>
          <a:off x="5154031" y="2043518"/>
          <a:ext cx="3452435" cy="18626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00000000-0008-0000-0500-000015000000}"/>
              </a:ext>
            </a:extLst>
          </p:cNvPr>
          <p:cNvGraphicFramePr>
            <a:graphicFrameLocks/>
          </p:cNvGraphicFramePr>
          <p:nvPr>
            <p:extLst>
              <p:ext uri="{D42A27DB-BD31-4B8C-83A1-F6EECF244321}">
                <p14:modId xmlns:p14="http://schemas.microsoft.com/office/powerpoint/2010/main" val="3234684654"/>
              </p:ext>
            </p:extLst>
          </p:nvPr>
        </p:nvGraphicFramePr>
        <p:xfrm>
          <a:off x="1238668" y="4934428"/>
          <a:ext cx="3695530" cy="1456264"/>
        </p:xfrm>
        <a:graphic>
          <a:graphicData uri="http://schemas.openxmlformats.org/drawingml/2006/chart">
            <c:chart xmlns:c="http://schemas.openxmlformats.org/drawingml/2006/chart" xmlns:r="http://schemas.openxmlformats.org/officeDocument/2006/relationships" r:id="rId4"/>
          </a:graphicData>
        </a:graphic>
      </p:graphicFrame>
      <p:sp>
        <p:nvSpPr>
          <p:cNvPr id="3" name="Content Placeholder 2"/>
          <p:cNvSpPr>
            <a:spLocks noGrp="1"/>
          </p:cNvSpPr>
          <p:nvPr>
            <p:ph sz="quarter" idx="11"/>
          </p:nvPr>
        </p:nvSpPr>
        <p:spPr>
          <a:xfrm>
            <a:off x="1417320" y="1005840"/>
            <a:ext cx="7269480" cy="410978"/>
          </a:xfrm>
        </p:spPr>
        <p:txBody>
          <a:bodyPr/>
          <a:lstStyle/>
          <a:p>
            <a:r>
              <a:rPr lang="en-US" dirty="0"/>
              <a:t>QUARTERLY </a:t>
            </a:r>
            <a:r>
              <a:rPr lang="en-US" dirty="0">
                <a:solidFill>
                  <a:srgbClr val="B11116"/>
                </a:solidFill>
              </a:rPr>
              <a:t>FINANCIAL TRENDS</a:t>
            </a:r>
          </a:p>
        </p:txBody>
      </p:sp>
      <p:sp>
        <p:nvSpPr>
          <p:cNvPr id="7" name="Rectangle 6"/>
          <p:cNvSpPr/>
          <p:nvPr/>
        </p:nvSpPr>
        <p:spPr>
          <a:xfrm>
            <a:off x="1392078" y="1422279"/>
            <a:ext cx="3410411" cy="276287"/>
          </a:xfrm>
          <a:prstGeom prst="rect">
            <a:avLst/>
          </a:prstGeom>
          <a:noFill/>
          <a:ln w="1905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2000" rIns="72000" anchor="ctr"/>
          <a:lstStyle/>
          <a:p>
            <a:r>
              <a:rPr lang="en-US" sz="1400" b="1" dirty="0">
                <a:solidFill>
                  <a:srgbClr val="0070C0"/>
                </a:solidFill>
                <a:latin typeface="Univers" pitchFamily="34" charset="0"/>
                <a:cs typeface="Times New Roman" panose="02020603050405020304" pitchFamily="18" charset="0"/>
              </a:rPr>
              <a:t>Capital Structure</a:t>
            </a:r>
            <a:endParaRPr lang="en-GB" sz="1400" b="1" dirty="0">
              <a:solidFill>
                <a:srgbClr val="0070C0"/>
              </a:solidFill>
              <a:latin typeface="Univers" pitchFamily="34" charset="0"/>
              <a:cs typeface="Times New Roman" panose="02020603050405020304" pitchFamily="18" charset="0"/>
            </a:endParaRPr>
          </a:p>
        </p:txBody>
      </p:sp>
      <p:sp>
        <p:nvSpPr>
          <p:cNvPr id="25" name="TextBox 24"/>
          <p:cNvSpPr txBox="1"/>
          <p:nvPr/>
        </p:nvSpPr>
        <p:spPr>
          <a:xfrm>
            <a:off x="5298725" y="1415644"/>
            <a:ext cx="3163045" cy="276999"/>
          </a:xfrm>
          <a:prstGeom prst="rect">
            <a:avLst/>
          </a:prstGeom>
          <a:noFill/>
        </p:spPr>
        <p:txBody>
          <a:bodyPr wrap="none" rtlCol="0">
            <a:spAutoFit/>
          </a:bodyPr>
          <a:lstStyle/>
          <a:p>
            <a:r>
              <a:rPr lang="en-US" sz="1200" b="1" dirty="0">
                <a:solidFill>
                  <a:srgbClr val="0070C0"/>
                </a:solidFill>
                <a:latin typeface="Univers" pitchFamily="34" charset="0"/>
                <a:cs typeface="Times New Roman" panose="02020603050405020304" pitchFamily="18" charset="0"/>
              </a:rPr>
              <a:t>Net Debt/LTM EBITDA &amp; Debt/Equity (x)</a:t>
            </a:r>
            <a:endParaRPr lang="en-GB" sz="1200" b="1" dirty="0">
              <a:solidFill>
                <a:srgbClr val="0070C0"/>
              </a:solidFill>
              <a:latin typeface="Univers" pitchFamily="34" charset="0"/>
              <a:cs typeface="Times New Roman" panose="02020603050405020304" pitchFamily="18" charset="0"/>
            </a:endParaRPr>
          </a:p>
        </p:txBody>
      </p:sp>
      <p:graphicFrame>
        <p:nvGraphicFramePr>
          <p:cNvPr id="129" name="Table 128"/>
          <p:cNvGraphicFramePr>
            <a:graphicFrameLocks noGrp="1"/>
          </p:cNvGraphicFramePr>
          <p:nvPr>
            <p:extLst>
              <p:ext uri="{D42A27DB-BD31-4B8C-83A1-F6EECF244321}">
                <p14:modId xmlns:p14="http://schemas.microsoft.com/office/powerpoint/2010/main" val="1458773285"/>
              </p:ext>
            </p:extLst>
          </p:nvPr>
        </p:nvGraphicFramePr>
        <p:xfrm>
          <a:off x="1413491" y="1804901"/>
          <a:ext cx="3520707" cy="2486513"/>
        </p:xfrm>
        <a:graphic>
          <a:graphicData uri="http://schemas.openxmlformats.org/drawingml/2006/table">
            <a:tbl>
              <a:tblPr firstRow="1" bandRow="1">
                <a:tableStyleId>{073A0DAA-6AF3-43AB-8588-CEC1D06C72B9}</a:tableStyleId>
              </a:tblPr>
              <a:tblGrid>
                <a:gridCol w="1002435">
                  <a:extLst>
                    <a:ext uri="{9D8B030D-6E8A-4147-A177-3AD203B41FA5}">
                      <a16:colId xmlns:a16="http://schemas.microsoft.com/office/drawing/2014/main" val="20000"/>
                    </a:ext>
                  </a:extLst>
                </a:gridCol>
                <a:gridCol w="629568">
                  <a:extLst>
                    <a:ext uri="{9D8B030D-6E8A-4147-A177-3AD203B41FA5}">
                      <a16:colId xmlns:a16="http://schemas.microsoft.com/office/drawing/2014/main" val="4176129095"/>
                    </a:ext>
                  </a:extLst>
                </a:gridCol>
                <a:gridCol w="629568">
                  <a:extLst>
                    <a:ext uri="{9D8B030D-6E8A-4147-A177-3AD203B41FA5}">
                      <a16:colId xmlns:a16="http://schemas.microsoft.com/office/drawing/2014/main" val="1007405414"/>
                    </a:ext>
                  </a:extLst>
                </a:gridCol>
                <a:gridCol w="629568">
                  <a:extLst>
                    <a:ext uri="{9D8B030D-6E8A-4147-A177-3AD203B41FA5}">
                      <a16:colId xmlns:a16="http://schemas.microsoft.com/office/drawing/2014/main" val="20001"/>
                    </a:ext>
                  </a:extLst>
                </a:gridCol>
                <a:gridCol w="629568">
                  <a:extLst>
                    <a:ext uri="{9D8B030D-6E8A-4147-A177-3AD203B41FA5}">
                      <a16:colId xmlns:a16="http://schemas.microsoft.com/office/drawing/2014/main" val="1385955686"/>
                    </a:ext>
                  </a:extLst>
                </a:gridCol>
              </a:tblGrid>
              <a:tr h="29746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Univers" panose="020B0503020202020204"/>
                          <a:ea typeface="ＭＳ Ｐゴシック" pitchFamily="34" charset="-128"/>
                          <a:cs typeface="Times New Roman" panose="02020603050405020304" pitchFamily="18" charset="0"/>
                        </a:rPr>
                        <a:t>(</a:t>
                      </a:r>
                      <a:r>
                        <a:rPr kumimoji="0" lang="en-US" sz="1000" b="1" i="0" u="none" strike="noStrike" cap="none" normalizeH="0" baseline="0" dirty="0" err="1">
                          <a:ln>
                            <a:noFill/>
                          </a:ln>
                          <a:solidFill>
                            <a:schemeClr val="bg1"/>
                          </a:solidFill>
                          <a:effectLst/>
                          <a:latin typeface="Univers" panose="020B0503020202020204"/>
                          <a:ea typeface="ＭＳ Ｐゴシック" pitchFamily="34" charset="-128"/>
                          <a:cs typeface="Times New Roman" panose="02020603050405020304" pitchFamily="18" charset="0"/>
                        </a:rPr>
                        <a:t>Rs</a:t>
                      </a:r>
                      <a:r>
                        <a:rPr kumimoji="0" lang="en-US" sz="1000" b="1" i="0" u="none" strike="noStrike" cap="none" normalizeH="0" baseline="0" dirty="0">
                          <a:ln>
                            <a:noFill/>
                          </a:ln>
                          <a:solidFill>
                            <a:schemeClr val="bg1"/>
                          </a:solidFill>
                          <a:effectLst/>
                          <a:latin typeface="Univers" panose="020B0503020202020204"/>
                          <a:ea typeface="ＭＳ Ｐゴシック" pitchFamily="34" charset="-128"/>
                          <a:cs typeface="Times New Roman" panose="02020603050405020304" pitchFamily="18" charset="0"/>
                        </a:rPr>
                        <a:t>. million)</a:t>
                      </a:r>
                      <a:endParaRPr kumimoji="0" lang="en-US" sz="1000" b="1" i="1" u="none" strike="noStrike" cap="none" normalizeH="0" baseline="0" dirty="0">
                        <a:ln>
                          <a:noFill/>
                        </a:ln>
                        <a:solidFill>
                          <a:schemeClr val="bg1"/>
                        </a:solidFill>
                        <a:effectLst/>
                        <a:latin typeface="Univers" panose="020B0503020202020204"/>
                        <a:ea typeface="ＭＳ Ｐゴシック" pitchFamily="34" charset="-128"/>
                        <a:cs typeface="Times New Roman" panose="02020603050405020304" pitchFamily="18" charset="0"/>
                      </a:endParaRPr>
                    </a:p>
                  </a:txBody>
                  <a:tcPr marL="45720" marR="45720" anchor="ctr" horzOverflow="overflow">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000" b="1" i="0" u="none" strike="noStrike" kern="1200" cap="none" normalizeH="0" baseline="0" dirty="0">
                          <a:ln>
                            <a:noFill/>
                          </a:ln>
                          <a:solidFill>
                            <a:schemeClr val="bg1"/>
                          </a:solidFill>
                          <a:effectLst/>
                          <a:latin typeface="Univers" panose="020B0503020202020204"/>
                          <a:ea typeface="ＭＳ Ｐゴシック" pitchFamily="34" charset="-128"/>
                          <a:cs typeface="Times New Roman" panose="02020603050405020304" pitchFamily="18" charset="0"/>
                        </a:rPr>
                        <a:t>Dec-18</a:t>
                      </a:r>
                    </a:p>
                  </a:txBody>
                  <a:tcPr marL="9525" marR="9525" marT="9525" marB="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000" b="1" i="0" u="none" strike="noStrike" kern="1200" cap="none" normalizeH="0" baseline="0" dirty="0">
                          <a:ln>
                            <a:noFill/>
                          </a:ln>
                          <a:solidFill>
                            <a:schemeClr val="bg1"/>
                          </a:solidFill>
                          <a:effectLst/>
                          <a:latin typeface="Univers" panose="020B0503020202020204"/>
                          <a:ea typeface="ＭＳ Ｐゴシック" pitchFamily="34" charset="-128"/>
                          <a:cs typeface="Times New Roman" panose="02020603050405020304" pitchFamily="18" charset="0"/>
                        </a:rPr>
                        <a:t>Mar-19</a:t>
                      </a:r>
                    </a:p>
                  </a:txBody>
                  <a:tcPr marL="9525" marR="9525" marT="9525" marB="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000" b="1" i="0" u="none" strike="noStrike" kern="1200" cap="none" normalizeH="0" baseline="0" dirty="0">
                          <a:ln>
                            <a:noFill/>
                          </a:ln>
                          <a:solidFill>
                            <a:schemeClr val="bg1"/>
                          </a:solidFill>
                          <a:effectLst/>
                          <a:latin typeface="Univers" panose="020B0503020202020204"/>
                          <a:ea typeface="ＭＳ Ｐゴシック" pitchFamily="34" charset="-128"/>
                          <a:cs typeface="Times New Roman" panose="02020603050405020304" pitchFamily="18" charset="0"/>
                        </a:rPr>
                        <a:t>Jun-19</a:t>
                      </a:r>
                    </a:p>
                  </a:txBody>
                  <a:tcPr marL="9525" marR="9525" marT="9525" marB="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000" b="1" i="0" u="none" strike="noStrike" kern="1200" cap="none" normalizeH="0" baseline="0" dirty="0">
                          <a:ln>
                            <a:noFill/>
                          </a:ln>
                          <a:solidFill>
                            <a:schemeClr val="bg1"/>
                          </a:solidFill>
                          <a:effectLst/>
                          <a:latin typeface="Univers" panose="020B0503020202020204"/>
                          <a:ea typeface="ＭＳ Ｐゴシック" pitchFamily="34" charset="-128"/>
                          <a:cs typeface="Times New Roman" panose="02020603050405020304" pitchFamily="18" charset="0"/>
                        </a:rPr>
                        <a:t>Sep-19</a:t>
                      </a:r>
                    </a:p>
                  </a:txBody>
                  <a:tcPr marL="9525" marR="9525" marT="9525" marB="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extLst>
                  <a:ext uri="{0D108BD9-81ED-4DB2-BD59-A6C34878D82A}">
                    <a16:rowId xmlns:a16="http://schemas.microsoft.com/office/drawing/2014/main" val="10000"/>
                  </a:ext>
                </a:extLst>
              </a:tr>
              <a:tr h="25632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Univers" panose="020B0503020202020204"/>
                          <a:ea typeface="ＭＳ Ｐゴシック" pitchFamily="34" charset="-128"/>
                          <a:cs typeface="Times New Roman" panose="02020603050405020304" pitchFamily="18" charset="0"/>
                        </a:rPr>
                        <a:t>Long Term</a:t>
                      </a:r>
                    </a:p>
                  </a:txBody>
                  <a:tcPr marL="45720" marR="45720" anchor="ctr" horzOverflow="overflow"/>
                </a:tc>
                <a:tc>
                  <a:txBody>
                    <a:bodyPr/>
                    <a:lstStyle/>
                    <a:p>
                      <a:pPr algn="ctr" fontAlgn="b"/>
                      <a:r>
                        <a:rPr lang="en-IN" sz="1000" b="0" i="0" u="none" strike="noStrike" dirty="0">
                          <a:solidFill>
                            <a:schemeClr val="tx1"/>
                          </a:solidFill>
                          <a:effectLst/>
                          <a:latin typeface="Univers" panose="020B0503020202020204" pitchFamily="34" charset="0"/>
                        </a:rPr>
                        <a:t>4,521</a:t>
                      </a:r>
                    </a:p>
                  </a:txBody>
                  <a:tcPr marL="0" marR="0" marT="0" marB="0" anchor="ctr"/>
                </a:tc>
                <a:tc>
                  <a:txBody>
                    <a:bodyPr/>
                    <a:lstStyle/>
                    <a:p>
                      <a:pPr algn="ctr" fontAlgn="b"/>
                      <a:r>
                        <a:rPr lang="en-IN" sz="1000" b="0" i="0" u="none" strike="noStrike" dirty="0">
                          <a:solidFill>
                            <a:schemeClr val="tx1"/>
                          </a:solidFill>
                          <a:effectLst/>
                          <a:latin typeface="Univers" panose="020B0503020202020204" pitchFamily="34" charset="0"/>
                        </a:rPr>
                        <a:t>4,424</a:t>
                      </a:r>
                    </a:p>
                  </a:txBody>
                  <a:tcPr marL="0" marR="0" marT="0" marB="0" anchor="ctr"/>
                </a:tc>
                <a:tc>
                  <a:txBody>
                    <a:bodyPr/>
                    <a:lstStyle/>
                    <a:p>
                      <a:pPr algn="ctr" fontAlgn="b"/>
                      <a:r>
                        <a:rPr lang="en-IN" sz="1000" b="0" i="0" u="none" strike="noStrike" dirty="0">
                          <a:solidFill>
                            <a:schemeClr val="tx1"/>
                          </a:solidFill>
                          <a:effectLst/>
                          <a:latin typeface="Univers" panose="020B0503020202020204" pitchFamily="34" charset="0"/>
                        </a:rPr>
                        <a:t>4,300</a:t>
                      </a:r>
                    </a:p>
                  </a:txBody>
                  <a:tcPr marL="0" marR="0" marT="0" marB="0" anchor="ctr"/>
                </a:tc>
                <a:tc>
                  <a:txBody>
                    <a:bodyPr/>
                    <a:lstStyle/>
                    <a:p>
                      <a:pPr marL="0" algn="ctr" defTabSz="914400" rtl="0" eaLnBrk="1" fontAlgn="b" latinLnBrk="0" hangingPunct="1"/>
                      <a:r>
                        <a:rPr lang="en-IN" sz="1000" b="0" i="0" u="none" strike="noStrike" kern="1200" dirty="0">
                          <a:solidFill>
                            <a:schemeClr val="tx1"/>
                          </a:solidFill>
                          <a:effectLst/>
                          <a:latin typeface="Univers" panose="020B0503020202020204" pitchFamily="34" charset="0"/>
                          <a:ea typeface="+mn-ea"/>
                          <a:cs typeface="+mn-cs"/>
                        </a:rPr>
                        <a:t>3,975</a:t>
                      </a:r>
                    </a:p>
                  </a:txBody>
                  <a:tcPr marL="0" marR="0" marT="0" marB="0" anchor="ctr"/>
                </a:tc>
                <a:extLst>
                  <a:ext uri="{0D108BD9-81ED-4DB2-BD59-A6C34878D82A}">
                    <a16:rowId xmlns:a16="http://schemas.microsoft.com/office/drawing/2014/main" val="10001"/>
                  </a:ext>
                </a:extLst>
              </a:tr>
              <a:tr h="25632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Univers" panose="020B0503020202020204"/>
                          <a:ea typeface="ＭＳ Ｐゴシック" pitchFamily="34" charset="-128"/>
                          <a:cs typeface="Times New Roman" panose="02020603050405020304" pitchFamily="18" charset="0"/>
                        </a:rPr>
                        <a:t>Short Term</a:t>
                      </a:r>
                    </a:p>
                  </a:txBody>
                  <a:tcPr marL="45720" marR="45720" anchor="ctr" horzOverflow="overflow"/>
                </a:tc>
                <a:tc>
                  <a:txBody>
                    <a:bodyPr/>
                    <a:lstStyle/>
                    <a:p>
                      <a:pPr algn="ctr" fontAlgn="b"/>
                      <a:r>
                        <a:rPr lang="en-IN" sz="1000" b="0" i="0" u="none" strike="noStrike" dirty="0">
                          <a:solidFill>
                            <a:schemeClr val="tx1"/>
                          </a:solidFill>
                          <a:effectLst/>
                          <a:latin typeface="Univers" panose="020B0503020202020204" pitchFamily="34" charset="0"/>
                        </a:rPr>
                        <a:t>2,365</a:t>
                      </a:r>
                    </a:p>
                  </a:txBody>
                  <a:tcPr marL="0" marR="0" marT="0" marB="0" anchor="ctr"/>
                </a:tc>
                <a:tc>
                  <a:txBody>
                    <a:bodyPr/>
                    <a:lstStyle/>
                    <a:p>
                      <a:pPr algn="ctr" fontAlgn="b"/>
                      <a:r>
                        <a:rPr lang="en-IN" sz="1000" b="0" i="0" u="none" strike="noStrike" dirty="0">
                          <a:solidFill>
                            <a:schemeClr val="tx1"/>
                          </a:solidFill>
                          <a:effectLst/>
                          <a:latin typeface="Univers" panose="020B0503020202020204" pitchFamily="34" charset="0"/>
                        </a:rPr>
                        <a:t>2,160</a:t>
                      </a:r>
                    </a:p>
                  </a:txBody>
                  <a:tcPr marL="0" marR="0" marT="0" marB="0" anchor="ctr"/>
                </a:tc>
                <a:tc>
                  <a:txBody>
                    <a:bodyPr/>
                    <a:lstStyle/>
                    <a:p>
                      <a:pPr algn="ctr" fontAlgn="b"/>
                      <a:r>
                        <a:rPr lang="en-IN" sz="1000" b="0" i="0" u="none" strike="noStrike" dirty="0">
                          <a:solidFill>
                            <a:schemeClr val="tx1"/>
                          </a:solidFill>
                          <a:effectLst/>
                          <a:latin typeface="Univers" panose="020B0503020202020204" pitchFamily="34" charset="0"/>
                        </a:rPr>
                        <a:t>2,276</a:t>
                      </a:r>
                    </a:p>
                  </a:txBody>
                  <a:tcPr marL="0" marR="0" marT="0" marB="0" anchor="ctr"/>
                </a:tc>
                <a:tc>
                  <a:txBody>
                    <a:bodyPr/>
                    <a:lstStyle/>
                    <a:p>
                      <a:pPr marL="0" algn="ctr" defTabSz="914400" rtl="0" eaLnBrk="1" fontAlgn="b" latinLnBrk="0" hangingPunct="1"/>
                      <a:r>
                        <a:rPr lang="en-IN" sz="1000" b="0" i="0" u="none" strike="noStrike" kern="1200" dirty="0">
                          <a:solidFill>
                            <a:schemeClr val="tx1"/>
                          </a:solidFill>
                          <a:effectLst/>
                          <a:latin typeface="Univers" panose="020B0503020202020204" pitchFamily="34" charset="0"/>
                          <a:ea typeface="+mn-ea"/>
                          <a:cs typeface="+mn-cs"/>
                        </a:rPr>
                        <a:t>2,324</a:t>
                      </a:r>
                    </a:p>
                  </a:txBody>
                  <a:tcPr marL="0" marR="0" marT="0" marB="0" anchor="ctr"/>
                </a:tc>
                <a:extLst>
                  <a:ext uri="{0D108BD9-81ED-4DB2-BD59-A6C34878D82A}">
                    <a16:rowId xmlns:a16="http://schemas.microsoft.com/office/drawing/2014/main" val="852888813"/>
                  </a:ext>
                </a:extLst>
              </a:tr>
              <a:tr h="37498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Univers" panose="020B0503020202020204"/>
                          <a:ea typeface="ＭＳ Ｐゴシック" pitchFamily="34" charset="-128"/>
                          <a:cs typeface="Times New Roman" panose="02020603050405020304" pitchFamily="18" charset="0"/>
                        </a:rPr>
                        <a:t>Operating Lease</a:t>
                      </a:r>
                    </a:p>
                  </a:txBody>
                  <a:tcPr marL="45720" marR="45720" anchor="ctr" horzOverflow="overflow"/>
                </a:tc>
                <a:tc>
                  <a:txBody>
                    <a:bodyPr/>
                    <a:lstStyle/>
                    <a:p>
                      <a:pPr algn="ctr" fontAlgn="b"/>
                      <a:r>
                        <a:rPr lang="en-IN" sz="1000" b="0" i="0" u="none" strike="noStrike" dirty="0">
                          <a:solidFill>
                            <a:schemeClr val="tx1"/>
                          </a:solidFill>
                          <a:effectLst/>
                          <a:latin typeface="Univers" panose="020B0503020202020204" pitchFamily="34" charset="0"/>
                        </a:rPr>
                        <a:t>-</a:t>
                      </a:r>
                    </a:p>
                  </a:txBody>
                  <a:tcPr marL="0" marR="0" marT="0" marB="0" anchor="ctr"/>
                </a:tc>
                <a:tc>
                  <a:txBody>
                    <a:bodyPr/>
                    <a:lstStyle/>
                    <a:p>
                      <a:pPr algn="ctr" fontAlgn="b"/>
                      <a:r>
                        <a:rPr lang="en-IN" sz="1000" b="0" i="0" u="none" strike="noStrike" dirty="0">
                          <a:solidFill>
                            <a:schemeClr val="tx1"/>
                          </a:solidFill>
                          <a:effectLst/>
                          <a:latin typeface="Univers" panose="020B0503020202020204" pitchFamily="34" charset="0"/>
                        </a:rPr>
                        <a:t>-</a:t>
                      </a:r>
                    </a:p>
                  </a:txBody>
                  <a:tcPr marL="0" marR="0" marT="0" marB="0" anchor="ctr"/>
                </a:tc>
                <a:tc>
                  <a:txBody>
                    <a:bodyPr/>
                    <a:lstStyle/>
                    <a:p>
                      <a:pPr algn="ctr" fontAlgn="b"/>
                      <a:r>
                        <a:rPr lang="en-IN" sz="1000" b="0" i="0" u="none" strike="noStrike" dirty="0">
                          <a:solidFill>
                            <a:schemeClr val="tx1"/>
                          </a:solidFill>
                          <a:effectLst/>
                          <a:latin typeface="Univers" panose="020B0503020202020204" pitchFamily="34" charset="0"/>
                        </a:rPr>
                        <a:t>1,353</a:t>
                      </a:r>
                    </a:p>
                  </a:txBody>
                  <a:tcPr marL="0" marR="0" marT="0" marB="0" anchor="ctr"/>
                </a:tc>
                <a:tc>
                  <a:txBody>
                    <a:bodyPr/>
                    <a:lstStyle/>
                    <a:p>
                      <a:pPr marL="0" algn="ctr" defTabSz="914400" rtl="0" eaLnBrk="1" fontAlgn="b" latinLnBrk="0" hangingPunct="1"/>
                      <a:r>
                        <a:rPr lang="en-IN" sz="1000" b="0" i="0" u="none" strike="noStrike" kern="1200" dirty="0">
                          <a:solidFill>
                            <a:schemeClr val="tx1"/>
                          </a:solidFill>
                          <a:effectLst/>
                          <a:latin typeface="Univers" panose="020B0503020202020204" pitchFamily="34" charset="0"/>
                          <a:ea typeface="+mn-ea"/>
                          <a:cs typeface="+mn-cs"/>
                        </a:rPr>
                        <a:t>1,416</a:t>
                      </a:r>
                    </a:p>
                  </a:txBody>
                  <a:tcPr marL="0" marR="0" marT="0" marB="0" anchor="ctr"/>
                </a:tc>
                <a:extLst>
                  <a:ext uri="{0D108BD9-81ED-4DB2-BD59-A6C34878D82A}">
                    <a16:rowId xmlns:a16="http://schemas.microsoft.com/office/drawing/2014/main" val="10002"/>
                  </a:ext>
                </a:extLst>
              </a:tr>
              <a:tr h="23075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Univers" panose="020B0503020202020204"/>
                          <a:ea typeface="ＭＳ Ｐゴシック" pitchFamily="34" charset="-128"/>
                          <a:cs typeface="Times New Roman" panose="02020603050405020304" pitchFamily="18" charset="0"/>
                        </a:rPr>
                        <a:t>Total Debt</a:t>
                      </a:r>
                    </a:p>
                  </a:txBody>
                  <a:tcPr marL="45720" marR="45720" anchor="ctr" horzOverflow="overflow"/>
                </a:tc>
                <a:tc>
                  <a:txBody>
                    <a:bodyPr/>
                    <a:lstStyle/>
                    <a:p>
                      <a:pPr algn="ctr" fontAlgn="b"/>
                      <a:r>
                        <a:rPr lang="en-IN" sz="1000" b="1" i="0" u="none" strike="noStrike" dirty="0">
                          <a:solidFill>
                            <a:schemeClr val="tx1"/>
                          </a:solidFill>
                          <a:effectLst/>
                          <a:latin typeface="Univers" panose="020B0503020202020204" pitchFamily="34" charset="0"/>
                        </a:rPr>
                        <a:t>6,886</a:t>
                      </a:r>
                    </a:p>
                  </a:txBody>
                  <a:tcPr marL="0" marR="0" marT="0" marB="0" anchor="ctr"/>
                </a:tc>
                <a:tc>
                  <a:txBody>
                    <a:bodyPr/>
                    <a:lstStyle/>
                    <a:p>
                      <a:pPr algn="ctr" fontAlgn="b"/>
                      <a:r>
                        <a:rPr lang="en-IN" sz="1000" b="1" i="0" u="none" strike="noStrike" dirty="0">
                          <a:solidFill>
                            <a:schemeClr val="tx1"/>
                          </a:solidFill>
                          <a:effectLst/>
                          <a:latin typeface="Univers" panose="020B0503020202020204" pitchFamily="34" charset="0"/>
                        </a:rPr>
                        <a:t>6,584</a:t>
                      </a:r>
                    </a:p>
                  </a:txBody>
                  <a:tcPr marL="0" marR="0" marT="0" marB="0" anchor="ctr"/>
                </a:tc>
                <a:tc>
                  <a:txBody>
                    <a:bodyPr/>
                    <a:lstStyle/>
                    <a:p>
                      <a:pPr algn="ctr" fontAlgn="b"/>
                      <a:r>
                        <a:rPr lang="en-IN" sz="1000" b="1" i="0" u="none" strike="noStrike" dirty="0">
                          <a:solidFill>
                            <a:schemeClr val="tx1"/>
                          </a:solidFill>
                          <a:effectLst/>
                          <a:latin typeface="Univers" panose="020B0503020202020204" pitchFamily="34" charset="0"/>
                        </a:rPr>
                        <a:t>7,929</a:t>
                      </a:r>
                    </a:p>
                  </a:txBody>
                  <a:tcPr marL="0" marR="0" marT="0" marB="0" anchor="ctr"/>
                </a:tc>
                <a:tc>
                  <a:txBody>
                    <a:bodyPr/>
                    <a:lstStyle/>
                    <a:p>
                      <a:pPr marL="0" algn="ctr" defTabSz="914400" rtl="0" eaLnBrk="1" fontAlgn="b" latinLnBrk="0" hangingPunct="1"/>
                      <a:r>
                        <a:rPr lang="en-IN" sz="1000" b="1" i="0" u="none" strike="noStrike" kern="1200" dirty="0">
                          <a:solidFill>
                            <a:schemeClr val="tx1"/>
                          </a:solidFill>
                          <a:effectLst/>
                          <a:latin typeface="Univers" panose="020B0503020202020204" pitchFamily="34" charset="0"/>
                          <a:ea typeface="+mn-ea"/>
                          <a:cs typeface="+mn-cs"/>
                        </a:rPr>
                        <a:t>7,715</a:t>
                      </a:r>
                    </a:p>
                  </a:txBody>
                  <a:tcPr marL="0" marR="0" marT="0" marB="0" anchor="ctr"/>
                </a:tc>
                <a:extLst>
                  <a:ext uri="{0D108BD9-81ED-4DB2-BD59-A6C34878D82A}">
                    <a16:rowId xmlns:a16="http://schemas.microsoft.com/office/drawing/2014/main" val="10003"/>
                  </a:ext>
                </a:extLst>
              </a:tr>
              <a:tr h="51920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Univers" panose="020B0503020202020204"/>
                          <a:ea typeface="ＭＳ Ｐゴシック" pitchFamily="34" charset="-128"/>
                          <a:cs typeface="Times New Roman" panose="02020603050405020304" pitchFamily="18" charset="0"/>
                        </a:rPr>
                        <a:t>Less: Cash &amp; Cash Equivalents</a:t>
                      </a:r>
                    </a:p>
                  </a:txBody>
                  <a:tcPr marL="45720" marR="45720" anchor="ctr" horzOverflow="overflow"/>
                </a:tc>
                <a:tc>
                  <a:txBody>
                    <a:bodyPr/>
                    <a:lstStyle/>
                    <a:p>
                      <a:pPr algn="ctr" fontAlgn="b"/>
                      <a:r>
                        <a:rPr lang="en-IN" sz="1000" b="0" i="0" u="none" strike="noStrike" dirty="0">
                          <a:solidFill>
                            <a:schemeClr val="tx1"/>
                          </a:solidFill>
                          <a:effectLst/>
                          <a:latin typeface="Univers" panose="020B0503020202020204" pitchFamily="34" charset="0"/>
                        </a:rPr>
                        <a:t>595</a:t>
                      </a:r>
                    </a:p>
                  </a:txBody>
                  <a:tcPr marL="0" marR="0" marT="0" marB="0" anchor="ctr"/>
                </a:tc>
                <a:tc>
                  <a:txBody>
                    <a:bodyPr/>
                    <a:lstStyle/>
                    <a:p>
                      <a:pPr algn="ctr" fontAlgn="b"/>
                      <a:r>
                        <a:rPr lang="en-IN" sz="1000" b="0" i="0" u="none" strike="noStrike" dirty="0">
                          <a:solidFill>
                            <a:schemeClr val="tx1"/>
                          </a:solidFill>
                          <a:effectLst/>
                          <a:latin typeface="Univers" panose="020B0503020202020204" pitchFamily="34" charset="0"/>
                        </a:rPr>
                        <a:t>681</a:t>
                      </a:r>
                    </a:p>
                  </a:txBody>
                  <a:tcPr marL="0" marR="0" marT="0" marB="0" anchor="ctr"/>
                </a:tc>
                <a:tc>
                  <a:txBody>
                    <a:bodyPr/>
                    <a:lstStyle/>
                    <a:p>
                      <a:pPr algn="ctr" fontAlgn="b"/>
                      <a:r>
                        <a:rPr lang="en-IN" sz="1000" b="0" i="0" u="none" strike="noStrike" dirty="0">
                          <a:solidFill>
                            <a:schemeClr val="tx1"/>
                          </a:solidFill>
                          <a:effectLst/>
                          <a:latin typeface="Univers" panose="020B0503020202020204" pitchFamily="34" charset="0"/>
                        </a:rPr>
                        <a:t>509</a:t>
                      </a:r>
                    </a:p>
                  </a:txBody>
                  <a:tcPr marL="0" marR="0" marT="0" marB="0" anchor="ctr"/>
                </a:tc>
                <a:tc>
                  <a:txBody>
                    <a:bodyPr/>
                    <a:lstStyle/>
                    <a:p>
                      <a:pPr marL="0" algn="ctr" defTabSz="914400" rtl="0" eaLnBrk="1" fontAlgn="b" latinLnBrk="0" hangingPunct="1"/>
                      <a:r>
                        <a:rPr lang="en-IN" sz="1000" b="0" i="0" u="none" strike="noStrike" kern="1200" dirty="0">
                          <a:solidFill>
                            <a:schemeClr val="tx1"/>
                          </a:solidFill>
                          <a:effectLst/>
                          <a:latin typeface="Univers" panose="020B0503020202020204" pitchFamily="34" charset="0"/>
                          <a:ea typeface="+mn-ea"/>
                          <a:cs typeface="+mn-cs"/>
                        </a:rPr>
                        <a:t>407</a:t>
                      </a:r>
                    </a:p>
                  </a:txBody>
                  <a:tcPr marL="0" marR="0" marT="0" marB="0" anchor="ctr"/>
                </a:tc>
                <a:extLst>
                  <a:ext uri="{0D108BD9-81ED-4DB2-BD59-A6C34878D82A}">
                    <a16:rowId xmlns:a16="http://schemas.microsoft.com/office/drawing/2014/main" val="10004"/>
                  </a:ext>
                </a:extLst>
              </a:tr>
              <a:tr h="23075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Univers" panose="020B0503020202020204"/>
                          <a:ea typeface="ＭＳ Ｐゴシック" pitchFamily="34" charset="-128"/>
                          <a:cs typeface="Times New Roman" panose="02020603050405020304" pitchFamily="18" charset="0"/>
                        </a:rPr>
                        <a:t>Net Debt</a:t>
                      </a:r>
                    </a:p>
                  </a:txBody>
                  <a:tcPr marL="45720" marR="45720" anchor="ctr" horzOverflow="overflow"/>
                </a:tc>
                <a:tc>
                  <a:txBody>
                    <a:bodyPr/>
                    <a:lstStyle/>
                    <a:p>
                      <a:pPr algn="ctr" fontAlgn="b"/>
                      <a:r>
                        <a:rPr lang="en-IN" sz="1000" b="1" i="0" u="none" strike="noStrike" dirty="0">
                          <a:solidFill>
                            <a:schemeClr val="tx1"/>
                          </a:solidFill>
                          <a:effectLst/>
                          <a:latin typeface="Univers" panose="020B0503020202020204" pitchFamily="34" charset="0"/>
                        </a:rPr>
                        <a:t>6,291</a:t>
                      </a:r>
                    </a:p>
                  </a:txBody>
                  <a:tcPr marL="0" marR="0" marT="0" marB="0" anchor="ctr"/>
                </a:tc>
                <a:tc>
                  <a:txBody>
                    <a:bodyPr/>
                    <a:lstStyle/>
                    <a:p>
                      <a:pPr algn="ctr" fontAlgn="b"/>
                      <a:r>
                        <a:rPr lang="en-IN" sz="1000" b="1" i="0" u="none" strike="noStrike" dirty="0">
                          <a:solidFill>
                            <a:schemeClr val="tx1"/>
                          </a:solidFill>
                          <a:effectLst/>
                          <a:latin typeface="Univers" panose="020B0503020202020204" pitchFamily="34" charset="0"/>
                        </a:rPr>
                        <a:t>5,903</a:t>
                      </a:r>
                    </a:p>
                  </a:txBody>
                  <a:tcPr marL="0" marR="0" marT="0" marB="0" anchor="ctr"/>
                </a:tc>
                <a:tc>
                  <a:txBody>
                    <a:bodyPr/>
                    <a:lstStyle/>
                    <a:p>
                      <a:pPr algn="ctr" fontAlgn="b"/>
                      <a:r>
                        <a:rPr lang="en-IN" sz="1000" b="1" i="0" u="none" strike="noStrike" dirty="0">
                          <a:solidFill>
                            <a:schemeClr val="tx1"/>
                          </a:solidFill>
                          <a:effectLst/>
                          <a:latin typeface="Univers" panose="020B0503020202020204" pitchFamily="34" charset="0"/>
                        </a:rPr>
                        <a:t>7,420</a:t>
                      </a:r>
                    </a:p>
                  </a:txBody>
                  <a:tcPr marL="0" marR="0" marT="0" marB="0" anchor="ctr"/>
                </a:tc>
                <a:tc>
                  <a:txBody>
                    <a:bodyPr/>
                    <a:lstStyle/>
                    <a:p>
                      <a:pPr marL="0" algn="ctr" defTabSz="914400" rtl="0" eaLnBrk="1" fontAlgn="b" latinLnBrk="0" hangingPunct="1"/>
                      <a:r>
                        <a:rPr lang="en-IN" sz="1000" b="1" i="0" u="none" strike="noStrike" kern="1200" dirty="0">
                          <a:solidFill>
                            <a:schemeClr val="tx1"/>
                          </a:solidFill>
                          <a:effectLst/>
                          <a:latin typeface="Univers" panose="020B0503020202020204" pitchFamily="34" charset="0"/>
                          <a:ea typeface="+mn-ea"/>
                          <a:cs typeface="+mn-cs"/>
                        </a:rPr>
                        <a:t>7,308</a:t>
                      </a:r>
                    </a:p>
                  </a:txBody>
                  <a:tcPr marL="0" marR="0" marT="0" marB="0" anchor="ctr"/>
                </a:tc>
                <a:extLst>
                  <a:ext uri="{0D108BD9-81ED-4DB2-BD59-A6C34878D82A}">
                    <a16:rowId xmlns:a16="http://schemas.microsoft.com/office/drawing/2014/main" val="10005"/>
                  </a:ext>
                </a:extLst>
              </a:tr>
              <a:tr h="23075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Univers" panose="020B0503020202020204"/>
                          <a:ea typeface="ＭＳ Ｐゴシック" pitchFamily="34" charset="-128"/>
                          <a:cs typeface="Times New Roman" panose="02020603050405020304" pitchFamily="18" charset="0"/>
                        </a:rPr>
                        <a:t>Net Worth</a:t>
                      </a:r>
                    </a:p>
                  </a:txBody>
                  <a:tcPr marL="45720" marR="45720" anchor="ctr" horzOverflow="overflow"/>
                </a:tc>
                <a:tc>
                  <a:txBody>
                    <a:bodyPr/>
                    <a:lstStyle/>
                    <a:p>
                      <a:pPr algn="ctr" fontAlgn="b"/>
                      <a:r>
                        <a:rPr lang="en-IN" sz="1000" b="0" i="0" u="none" strike="noStrike" dirty="0">
                          <a:solidFill>
                            <a:schemeClr val="tx1"/>
                          </a:solidFill>
                          <a:effectLst/>
                          <a:latin typeface="Univers" panose="020B0503020202020204" pitchFamily="34" charset="0"/>
                        </a:rPr>
                        <a:t>3,217</a:t>
                      </a:r>
                    </a:p>
                  </a:txBody>
                  <a:tcPr marL="0" marR="0" marT="0" marB="0" anchor="ctr"/>
                </a:tc>
                <a:tc>
                  <a:txBody>
                    <a:bodyPr/>
                    <a:lstStyle/>
                    <a:p>
                      <a:pPr algn="ctr" fontAlgn="b"/>
                      <a:r>
                        <a:rPr lang="en-IN" sz="1000" b="0" i="0" u="none" strike="noStrike" dirty="0">
                          <a:solidFill>
                            <a:schemeClr val="tx1"/>
                          </a:solidFill>
                          <a:effectLst/>
                          <a:latin typeface="Univers" panose="020B0503020202020204" pitchFamily="34" charset="0"/>
                        </a:rPr>
                        <a:t>3,273</a:t>
                      </a:r>
                    </a:p>
                  </a:txBody>
                  <a:tcPr marL="0" marR="0" marT="0" marB="0" anchor="ctr"/>
                </a:tc>
                <a:tc>
                  <a:txBody>
                    <a:bodyPr/>
                    <a:lstStyle/>
                    <a:p>
                      <a:pPr algn="ctr" fontAlgn="b"/>
                      <a:r>
                        <a:rPr lang="en-IN" sz="1000" b="0" i="0" u="none" strike="noStrike" dirty="0">
                          <a:solidFill>
                            <a:schemeClr val="tx1"/>
                          </a:solidFill>
                          <a:effectLst/>
                          <a:latin typeface="Univers" panose="020B0503020202020204" pitchFamily="34" charset="0"/>
                        </a:rPr>
                        <a:t>3,323</a:t>
                      </a:r>
                    </a:p>
                  </a:txBody>
                  <a:tcPr marL="0" marR="0" marT="0" marB="0" anchor="ctr"/>
                </a:tc>
                <a:tc>
                  <a:txBody>
                    <a:bodyPr/>
                    <a:lstStyle/>
                    <a:p>
                      <a:pPr marL="0" algn="ctr" defTabSz="914400" rtl="0" eaLnBrk="1" fontAlgn="b" latinLnBrk="0" hangingPunct="1"/>
                      <a:r>
                        <a:rPr lang="en-IN" sz="1000" b="0" i="0" u="none" strike="noStrike" kern="1200" dirty="0">
                          <a:solidFill>
                            <a:schemeClr val="tx1"/>
                          </a:solidFill>
                          <a:effectLst/>
                          <a:latin typeface="Univers" panose="020B0503020202020204" pitchFamily="34" charset="0"/>
                          <a:ea typeface="+mn-ea"/>
                          <a:cs typeface="+mn-cs"/>
                        </a:rPr>
                        <a:t>3,357</a:t>
                      </a:r>
                    </a:p>
                  </a:txBody>
                  <a:tcPr marL="0" marR="0" marT="0" marB="0" anchor="ctr"/>
                </a:tc>
                <a:extLst>
                  <a:ext uri="{0D108BD9-81ED-4DB2-BD59-A6C34878D82A}">
                    <a16:rowId xmlns:a16="http://schemas.microsoft.com/office/drawing/2014/main" val="10006"/>
                  </a:ext>
                </a:extLst>
              </a:tr>
            </a:tbl>
          </a:graphicData>
        </a:graphic>
      </p:graphicFrame>
      <p:sp>
        <p:nvSpPr>
          <p:cNvPr id="130" name="Rectangle 129"/>
          <p:cNvSpPr/>
          <p:nvPr/>
        </p:nvSpPr>
        <p:spPr>
          <a:xfrm>
            <a:off x="4284025" y="1804900"/>
            <a:ext cx="662048" cy="2486513"/>
          </a:xfrm>
          <a:prstGeom prst="rect">
            <a:avLst/>
          </a:prstGeom>
          <a:noFill/>
          <a:ln w="19050">
            <a:solidFill>
              <a:srgbClr val="FF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24"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00" i="0" u="none" strike="noStrike" kern="1200" cap="none" spc="0" normalizeH="0" baseline="0" noProof="0" dirty="0">
              <a:ln>
                <a:noFill/>
              </a:ln>
              <a:effectLst/>
              <a:uLnTx/>
              <a:uFillTx/>
              <a:latin typeface="Univers" pitchFamily="34" charset="0"/>
              <a:ea typeface="+mn-ea"/>
              <a:cs typeface="+mn-cs"/>
            </a:endParaRPr>
          </a:p>
        </p:txBody>
      </p:sp>
      <p:sp>
        <p:nvSpPr>
          <p:cNvPr id="14" name="TextBox 13">
            <a:extLst>
              <a:ext uri="{FF2B5EF4-FFF2-40B4-BE49-F238E27FC236}">
                <a16:creationId xmlns:a16="http://schemas.microsoft.com/office/drawing/2014/main" id="{E8E49DB1-AD41-4C6A-B3BE-A469B357AC31}"/>
              </a:ext>
            </a:extLst>
          </p:cNvPr>
          <p:cNvSpPr txBox="1"/>
          <p:nvPr/>
        </p:nvSpPr>
        <p:spPr>
          <a:xfrm>
            <a:off x="1202569" y="6333853"/>
            <a:ext cx="3951462" cy="461665"/>
          </a:xfrm>
          <a:prstGeom prst="rect">
            <a:avLst/>
          </a:prstGeom>
          <a:noFill/>
        </p:spPr>
        <p:txBody>
          <a:bodyPr wrap="square" rtlCol="0">
            <a:spAutoFit/>
          </a:bodyPr>
          <a:lstStyle/>
          <a:p>
            <a:r>
              <a:rPr lang="en-US" sz="800" dirty="0">
                <a:latin typeface="Univers" panose="020B0503020202020204" pitchFamily="34" charset="0"/>
              </a:rPr>
              <a:t>Note: </a:t>
            </a:r>
            <a:r>
              <a:rPr lang="en-IN" sz="800" dirty="0">
                <a:latin typeface="Univers" panose="020B0503020202020204" pitchFamily="34" charset="0"/>
              </a:rPr>
              <a:t>The result / numbers are presented excluding Discontinued operations</a:t>
            </a:r>
          </a:p>
          <a:p>
            <a:r>
              <a:rPr lang="en-IN" sz="800" dirty="0">
                <a:latin typeface="Univers" panose="020B0503020202020204" pitchFamily="34" charset="0"/>
              </a:rPr>
              <a:t>          </a:t>
            </a:r>
            <a:r>
              <a:rPr lang="en-US" sz="800" dirty="0">
                <a:latin typeface="Univers" pitchFamily="34" charset="0"/>
                <a:cs typeface="Times New Roman" panose="02020603050405020304" pitchFamily="18" charset="0"/>
              </a:rPr>
              <a:t>Interest Coverage ratio = Operating Profit / Interest Expense</a:t>
            </a:r>
          </a:p>
          <a:p>
            <a:r>
              <a:rPr lang="en-US" sz="800" dirty="0">
                <a:latin typeface="Univers" panose="020B0503020202020204" pitchFamily="34" charset="0"/>
              </a:rPr>
              <a:t>          Adjusted values reflect impact of IND AS 116</a:t>
            </a:r>
          </a:p>
        </p:txBody>
      </p:sp>
      <p:sp>
        <p:nvSpPr>
          <p:cNvPr id="18" name="TextBox 17">
            <a:extLst>
              <a:ext uri="{FF2B5EF4-FFF2-40B4-BE49-F238E27FC236}">
                <a16:creationId xmlns:a16="http://schemas.microsoft.com/office/drawing/2014/main" id="{14D7996C-C1FB-4C12-94B4-F4B9B86674B1}"/>
              </a:ext>
            </a:extLst>
          </p:cNvPr>
          <p:cNvSpPr txBox="1"/>
          <p:nvPr/>
        </p:nvSpPr>
        <p:spPr>
          <a:xfrm>
            <a:off x="5206524" y="3790216"/>
            <a:ext cx="3399389" cy="369332"/>
          </a:xfrm>
          <a:prstGeom prst="rect">
            <a:avLst/>
          </a:prstGeom>
          <a:noFill/>
        </p:spPr>
        <p:txBody>
          <a:bodyPr wrap="square" rtlCol="0">
            <a:spAutoFit/>
          </a:bodyPr>
          <a:lstStyle/>
          <a:p>
            <a:r>
              <a:rPr lang="en-US" sz="900" dirty="0">
                <a:latin typeface="Univers" panose="020B0503020202020204" pitchFamily="34" charset="0"/>
              </a:rPr>
              <a:t>Dotted lines represent the ratios if adjusted for the impact of IND AS 116</a:t>
            </a:r>
          </a:p>
        </p:txBody>
      </p:sp>
      <p:sp>
        <p:nvSpPr>
          <p:cNvPr id="20" name="TextBox 19">
            <a:extLst>
              <a:ext uri="{FF2B5EF4-FFF2-40B4-BE49-F238E27FC236}">
                <a16:creationId xmlns:a16="http://schemas.microsoft.com/office/drawing/2014/main" id="{6677DD01-488D-4D43-9AB2-D32824D3CFC4}"/>
              </a:ext>
            </a:extLst>
          </p:cNvPr>
          <p:cNvSpPr txBox="1"/>
          <p:nvPr/>
        </p:nvSpPr>
        <p:spPr>
          <a:xfrm>
            <a:off x="1529366" y="4387886"/>
            <a:ext cx="3624665" cy="523220"/>
          </a:xfrm>
          <a:prstGeom prst="rect">
            <a:avLst/>
          </a:prstGeom>
          <a:noFill/>
        </p:spPr>
        <p:txBody>
          <a:bodyPr wrap="square" lIns="0" rIns="45720" rtlCol="0">
            <a:spAutoFit/>
          </a:bodyPr>
          <a:lstStyle/>
          <a:p>
            <a:r>
              <a:rPr lang="en-IN" sz="1400" b="1" dirty="0">
                <a:solidFill>
                  <a:srgbClr val="0070C0"/>
                </a:solidFill>
                <a:latin typeface="Univers" pitchFamily="34" charset="0"/>
                <a:cs typeface="Times New Roman" panose="02020603050405020304" pitchFamily="18" charset="0"/>
              </a:rPr>
              <a:t>Interest Expense (Rs. </a:t>
            </a:r>
            <a:r>
              <a:rPr lang="en-IN" sz="1400" b="1" dirty="0" err="1">
                <a:solidFill>
                  <a:srgbClr val="0070C0"/>
                </a:solidFill>
                <a:latin typeface="Univers" pitchFamily="34" charset="0"/>
                <a:cs typeface="Times New Roman" panose="02020603050405020304" pitchFamily="18" charset="0"/>
              </a:rPr>
              <a:t>mn</a:t>
            </a:r>
            <a:r>
              <a:rPr lang="en-IN" sz="1400" b="1" dirty="0">
                <a:solidFill>
                  <a:srgbClr val="0070C0"/>
                </a:solidFill>
                <a:latin typeface="Univers" pitchFamily="34" charset="0"/>
                <a:cs typeface="Times New Roman" panose="02020603050405020304" pitchFamily="18" charset="0"/>
              </a:rPr>
              <a:t>) &amp; Interest Coverage (x)</a:t>
            </a:r>
            <a:endParaRPr lang="en-GB" sz="1400" b="1" dirty="0">
              <a:solidFill>
                <a:srgbClr val="0070C0"/>
              </a:solidFill>
              <a:latin typeface="Univers" pitchFamily="34" charset="0"/>
              <a:cs typeface="Times New Roman" panose="02020603050405020304" pitchFamily="18" charset="0"/>
            </a:endParaRPr>
          </a:p>
        </p:txBody>
      </p:sp>
      <p:graphicFrame>
        <p:nvGraphicFramePr>
          <p:cNvPr id="21" name="Chart 20">
            <a:extLst>
              <a:ext uri="{FF2B5EF4-FFF2-40B4-BE49-F238E27FC236}">
                <a16:creationId xmlns:a16="http://schemas.microsoft.com/office/drawing/2014/main" id="{CA0F12DF-B245-4A3A-8DDC-FE65791FE84D}"/>
              </a:ext>
            </a:extLst>
          </p:cNvPr>
          <p:cNvGraphicFramePr>
            <a:graphicFrameLocks/>
          </p:cNvGraphicFramePr>
          <p:nvPr>
            <p:extLst>
              <p:ext uri="{D42A27DB-BD31-4B8C-83A1-F6EECF244321}">
                <p14:modId xmlns:p14="http://schemas.microsoft.com/office/powerpoint/2010/main" val="1991384331"/>
              </p:ext>
            </p:extLst>
          </p:nvPr>
        </p:nvGraphicFramePr>
        <p:xfrm>
          <a:off x="5015470" y="4911106"/>
          <a:ext cx="3697200" cy="1458000"/>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01CBBC9B-248B-435F-A590-70C526357DFC}"/>
              </a:ext>
            </a:extLst>
          </p:cNvPr>
          <p:cNvSpPr txBox="1"/>
          <p:nvPr/>
        </p:nvSpPr>
        <p:spPr>
          <a:xfrm>
            <a:off x="5301156" y="4385461"/>
            <a:ext cx="3624665" cy="523220"/>
          </a:xfrm>
          <a:prstGeom prst="rect">
            <a:avLst/>
          </a:prstGeom>
          <a:noFill/>
        </p:spPr>
        <p:txBody>
          <a:bodyPr wrap="square" lIns="0" rIns="45720" rtlCol="0">
            <a:spAutoFit/>
          </a:bodyPr>
          <a:lstStyle/>
          <a:p>
            <a:r>
              <a:rPr lang="en-IN" sz="1400" b="1" dirty="0">
                <a:solidFill>
                  <a:srgbClr val="0070C0"/>
                </a:solidFill>
                <a:latin typeface="Univers" pitchFamily="34" charset="0"/>
                <a:cs typeface="Times New Roman" panose="02020603050405020304" pitchFamily="18" charset="0"/>
              </a:rPr>
              <a:t>Adjusted Interest Expense (Rs. </a:t>
            </a:r>
            <a:r>
              <a:rPr lang="en-IN" sz="1400" b="1" dirty="0" err="1">
                <a:solidFill>
                  <a:srgbClr val="0070C0"/>
                </a:solidFill>
                <a:latin typeface="Univers" pitchFamily="34" charset="0"/>
                <a:cs typeface="Times New Roman" panose="02020603050405020304" pitchFamily="18" charset="0"/>
              </a:rPr>
              <a:t>mn</a:t>
            </a:r>
            <a:r>
              <a:rPr lang="en-IN" sz="1400" b="1" dirty="0">
                <a:solidFill>
                  <a:srgbClr val="0070C0"/>
                </a:solidFill>
                <a:latin typeface="Univers" pitchFamily="34" charset="0"/>
                <a:cs typeface="Times New Roman" panose="02020603050405020304" pitchFamily="18" charset="0"/>
              </a:rPr>
              <a:t>) &amp; Interest Coverage (x)</a:t>
            </a:r>
            <a:endParaRPr lang="en-GB" sz="1400" b="1" dirty="0">
              <a:solidFill>
                <a:srgbClr val="0070C0"/>
              </a:solidFill>
              <a:latin typeface="Univers"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p:cNvSpPr>
            <a:spLocks noGrp="1"/>
          </p:cNvSpPr>
          <p:nvPr>
            <p:ph sz="quarter" idx="11"/>
          </p:nvPr>
        </p:nvSpPr>
        <p:spPr>
          <a:xfrm>
            <a:off x="1417320" y="1005840"/>
            <a:ext cx="6934200" cy="400929"/>
          </a:xfrm>
          <a:noFill/>
        </p:spPr>
        <p:txBody>
          <a:bodyPr/>
          <a:lstStyle/>
          <a:p>
            <a:r>
              <a:rPr lang="en-US" dirty="0">
                <a:latin typeface="Univers ATT" panose="020B0603020202030204" pitchFamily="34" charset="0"/>
              </a:rPr>
              <a:t>DYNAMATIC </a:t>
            </a:r>
            <a:r>
              <a:rPr lang="en-US" dirty="0">
                <a:solidFill>
                  <a:srgbClr val="B11116"/>
                </a:solidFill>
                <a:latin typeface="Univers ATT" panose="020B0603020202030204" pitchFamily="34" charset="0"/>
              </a:rPr>
              <a:t>OVERVIEW</a:t>
            </a:r>
          </a:p>
        </p:txBody>
      </p:sp>
      <p:grpSp>
        <p:nvGrpSpPr>
          <p:cNvPr id="2" name="Group 14"/>
          <p:cNvGrpSpPr/>
          <p:nvPr/>
        </p:nvGrpSpPr>
        <p:grpSpPr>
          <a:xfrm>
            <a:off x="1463040" y="2596247"/>
            <a:ext cx="7580376" cy="2047007"/>
            <a:chOff x="1463040" y="2750106"/>
            <a:chExt cx="7249445" cy="2653478"/>
          </a:xfrm>
        </p:grpSpPr>
        <p:sp>
          <p:nvSpPr>
            <p:cNvPr id="18" name="Rectangle 17"/>
            <p:cNvSpPr/>
            <p:nvPr/>
          </p:nvSpPr>
          <p:spPr>
            <a:xfrm>
              <a:off x="1463040" y="2750106"/>
              <a:ext cx="1097280" cy="2651760"/>
            </a:xfrm>
            <a:prstGeom prst="rect">
              <a:avLst/>
            </a:prstGeom>
            <a:ln>
              <a:noFill/>
            </a:ln>
          </p:spPr>
          <p:style>
            <a:lnRef idx="1">
              <a:schemeClr val="dk1"/>
            </a:lnRef>
            <a:fillRef idx="2">
              <a:schemeClr val="dk1"/>
            </a:fillRef>
            <a:effectRef idx="1">
              <a:schemeClr val="dk1"/>
            </a:effectRef>
            <a:fontRef idx="minor">
              <a:schemeClr val="dk1"/>
            </a:fontRef>
          </p:style>
          <p:txBody>
            <a:bodyPr anchor="t"/>
            <a:lstStyle/>
            <a:p>
              <a:pPr algn="ctr">
                <a:lnSpc>
                  <a:spcPct val="130000"/>
                </a:lnSpc>
                <a:spcBef>
                  <a:spcPct val="50000"/>
                </a:spcBef>
                <a:defRPr/>
              </a:pPr>
              <a:r>
                <a:rPr lang="en-IN" sz="1100" b="1" dirty="0">
                  <a:solidFill>
                    <a:schemeClr val="tx1"/>
                  </a:solidFill>
                  <a:latin typeface="Univers ATT" panose="020B0603020202030204" pitchFamily="34" charset="0"/>
                  <a:cs typeface="Times New Roman" panose="02020603050405020304" pitchFamily="18" charset="0"/>
                </a:rPr>
                <a:t>Competitive market position</a:t>
              </a:r>
              <a:endParaRPr lang="en-GB" sz="1100" b="1" dirty="0">
                <a:solidFill>
                  <a:schemeClr val="tx1"/>
                </a:solidFill>
                <a:latin typeface="Univers ATT" panose="020B0603020202030204" pitchFamily="34" charset="0"/>
                <a:cs typeface="Times New Roman" panose="02020603050405020304" pitchFamily="18" charset="0"/>
              </a:endParaRPr>
            </a:p>
          </p:txBody>
        </p:sp>
        <p:sp>
          <p:nvSpPr>
            <p:cNvPr id="19" name="TextBox 15"/>
            <p:cNvSpPr txBox="1">
              <a:spLocks noChangeArrowheads="1"/>
            </p:cNvSpPr>
            <p:nvPr/>
          </p:nvSpPr>
          <p:spPr bwMode="auto">
            <a:xfrm>
              <a:off x="2675699" y="2751824"/>
              <a:ext cx="6036786" cy="2651760"/>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wrap="square" anchor="t">
              <a:noAutofit/>
            </a:bodyPr>
            <a:lstStyle/>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One of the world’s largest manufacturers of hydraulic gear pumps and automotive turbochargers; leadership in hydraulic gear pumps market for over 35 years</a:t>
              </a:r>
            </a:p>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Has 74% share of the Indian organized tractor market, supplies to almost all OEMs in India</a:t>
              </a:r>
            </a:p>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Pioneer and leader in the Indian private sector for manufacture of high precision airframe structures and aerospace components. Tier I supplier to the global aerospace OEMs such as Airbus, Boeing, Bell Helicopters and HAL</a:t>
              </a:r>
            </a:p>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Manufactures high precision, complex metallurgical ferrous and aluminium castings for performance critical components such as turbochargers and exhaust manifolds and has capabilities to develop automotive components on single-source basis</a:t>
              </a:r>
            </a:p>
          </p:txBody>
        </p:sp>
      </p:grpSp>
      <p:grpSp>
        <p:nvGrpSpPr>
          <p:cNvPr id="3" name="Group 15"/>
          <p:cNvGrpSpPr/>
          <p:nvPr/>
        </p:nvGrpSpPr>
        <p:grpSpPr>
          <a:xfrm>
            <a:off x="1463040" y="1554480"/>
            <a:ext cx="7587216" cy="914404"/>
            <a:chOff x="1463040" y="1554480"/>
            <a:chExt cx="7255986" cy="914404"/>
          </a:xfrm>
        </p:grpSpPr>
        <p:sp>
          <p:nvSpPr>
            <p:cNvPr id="20" name="TextBox 13"/>
            <p:cNvSpPr txBox="1">
              <a:spLocks noChangeArrowheads="1"/>
            </p:cNvSpPr>
            <p:nvPr/>
          </p:nvSpPr>
          <p:spPr bwMode="auto">
            <a:xfrm>
              <a:off x="2682240" y="1554480"/>
              <a:ext cx="6036786" cy="914400"/>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wrap="square" anchor="t">
              <a:noAutofit/>
            </a:bodyPr>
            <a:lstStyle/>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A combination of stable and high growth businesses with highly engineered products for the automotive, hydraulic, aerospace and defense industries</a:t>
              </a:r>
            </a:p>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Successful track record of enhancing manufacturing capabilities through R&amp;D and selective acquisitions</a:t>
              </a:r>
              <a:endParaRPr lang="en-GB" sz="1100" dirty="0">
                <a:latin typeface="Univers ATT" panose="020B0603020202030204" pitchFamily="34" charset="0"/>
                <a:ea typeface="Arial Unicode MS" pitchFamily="34" charset="-128"/>
                <a:cs typeface="Times New Roman" panose="02020603050405020304" pitchFamily="18" charset="0"/>
              </a:endParaRPr>
            </a:p>
          </p:txBody>
        </p:sp>
        <p:sp>
          <p:nvSpPr>
            <p:cNvPr id="21" name="Rectangle 20"/>
            <p:cNvSpPr/>
            <p:nvPr/>
          </p:nvSpPr>
          <p:spPr>
            <a:xfrm>
              <a:off x="1463040" y="1554484"/>
              <a:ext cx="1097280" cy="914400"/>
            </a:xfrm>
            <a:prstGeom prst="rect">
              <a:avLst/>
            </a:prstGeom>
            <a:ln>
              <a:noFill/>
            </a:ln>
          </p:spPr>
          <p:style>
            <a:lnRef idx="1">
              <a:schemeClr val="dk1"/>
            </a:lnRef>
            <a:fillRef idx="2">
              <a:schemeClr val="dk1"/>
            </a:fillRef>
            <a:effectRef idx="1">
              <a:schemeClr val="dk1"/>
            </a:effectRef>
            <a:fontRef idx="minor">
              <a:schemeClr val="dk1"/>
            </a:fontRef>
          </p:style>
          <p:txBody>
            <a:bodyPr anchor="t"/>
            <a:lstStyle/>
            <a:p>
              <a:pPr algn="ctr" fontAlgn="auto">
                <a:lnSpc>
                  <a:spcPct val="130000"/>
                </a:lnSpc>
                <a:spcBef>
                  <a:spcPct val="50000"/>
                </a:spcBef>
                <a:spcAft>
                  <a:spcPts val="0"/>
                </a:spcAft>
                <a:defRPr/>
              </a:pPr>
              <a:r>
                <a:rPr lang="en-US" sz="1100" b="1" dirty="0">
                  <a:solidFill>
                    <a:schemeClr val="tx1"/>
                  </a:solidFill>
                  <a:latin typeface="Univers ATT" panose="020B0603020202030204" pitchFamily="34" charset="0"/>
                  <a:cs typeface="Times New Roman" panose="02020603050405020304" pitchFamily="18" charset="0"/>
                </a:rPr>
                <a:t>Diversified business</a:t>
              </a:r>
              <a:endParaRPr lang="en-GB" sz="1100" b="1" dirty="0">
                <a:solidFill>
                  <a:schemeClr val="tx1"/>
                </a:solidFill>
                <a:latin typeface="Univers ATT" panose="020B0603020202030204" pitchFamily="34" charset="0"/>
                <a:cs typeface="Times New Roman" panose="02020603050405020304" pitchFamily="18" charset="0"/>
              </a:endParaRPr>
            </a:p>
          </p:txBody>
        </p:sp>
      </p:grpSp>
      <p:grpSp>
        <p:nvGrpSpPr>
          <p:cNvPr id="4" name="Group 16"/>
          <p:cNvGrpSpPr/>
          <p:nvPr/>
        </p:nvGrpSpPr>
        <p:grpSpPr>
          <a:xfrm>
            <a:off x="1463040" y="4771464"/>
            <a:ext cx="7578422" cy="917837"/>
            <a:chOff x="1463040" y="5700453"/>
            <a:chExt cx="7247576" cy="917837"/>
          </a:xfrm>
        </p:grpSpPr>
        <p:sp>
          <p:nvSpPr>
            <p:cNvPr id="22" name="TextBox 15"/>
            <p:cNvSpPr txBox="1">
              <a:spLocks noChangeArrowheads="1"/>
            </p:cNvSpPr>
            <p:nvPr/>
          </p:nvSpPr>
          <p:spPr bwMode="auto">
            <a:xfrm>
              <a:off x="2673830" y="5703890"/>
              <a:ext cx="6036786" cy="914400"/>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wrap="square" anchor="t">
              <a:noAutofit/>
            </a:bodyPr>
            <a:lstStyle/>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Automotive facilities in Chennai, one of India’s major automotive hubs and in Germany, a global auto OEM hub</a:t>
              </a:r>
            </a:p>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Aerospace and Defense facilities in Bangalore, headquarters of primary clients and in Bristol, UK’s south west aerospace hub</a:t>
              </a:r>
              <a:endParaRPr lang="en-GB" sz="1100" dirty="0">
                <a:latin typeface="Univers ATT" panose="020B0603020202030204" pitchFamily="34" charset="0"/>
                <a:ea typeface="Arial Unicode MS" pitchFamily="34" charset="-128"/>
                <a:cs typeface="Times New Roman" panose="02020603050405020304" pitchFamily="18" charset="0"/>
              </a:endParaRPr>
            </a:p>
          </p:txBody>
        </p:sp>
        <p:sp>
          <p:nvSpPr>
            <p:cNvPr id="23" name="Rectangle 22"/>
            <p:cNvSpPr/>
            <p:nvPr/>
          </p:nvSpPr>
          <p:spPr>
            <a:xfrm>
              <a:off x="1463040" y="5700453"/>
              <a:ext cx="1097280" cy="914400"/>
            </a:xfrm>
            <a:prstGeom prst="rect">
              <a:avLst/>
            </a:prstGeom>
            <a:ln>
              <a:noFill/>
            </a:ln>
          </p:spPr>
          <p:style>
            <a:lnRef idx="1">
              <a:schemeClr val="dk1"/>
            </a:lnRef>
            <a:fillRef idx="2">
              <a:schemeClr val="dk1"/>
            </a:fillRef>
            <a:effectRef idx="1">
              <a:schemeClr val="dk1"/>
            </a:effectRef>
            <a:fontRef idx="minor">
              <a:schemeClr val="dk1"/>
            </a:fontRef>
          </p:style>
          <p:txBody>
            <a:bodyPr anchor="t"/>
            <a:lstStyle/>
            <a:p>
              <a:pPr algn="ctr" fontAlgn="auto">
                <a:lnSpc>
                  <a:spcPct val="130000"/>
                </a:lnSpc>
                <a:spcBef>
                  <a:spcPct val="50000"/>
                </a:spcBef>
                <a:spcAft>
                  <a:spcPts val="0"/>
                </a:spcAft>
                <a:defRPr/>
              </a:pPr>
              <a:r>
                <a:rPr lang="en-IN" sz="1100" b="1" dirty="0">
                  <a:solidFill>
                    <a:schemeClr val="tx1"/>
                  </a:solidFill>
                  <a:latin typeface="Univers ATT" panose="020B0603020202030204" pitchFamily="34" charset="0"/>
                  <a:cs typeface="Times New Roman" panose="02020603050405020304" pitchFamily="18" charset="0"/>
                </a:rPr>
                <a:t>Locational advantages</a:t>
              </a:r>
              <a:endParaRPr lang="en-GB" sz="1100" b="1" dirty="0">
                <a:solidFill>
                  <a:schemeClr val="tx1"/>
                </a:solidFill>
                <a:latin typeface="Univers ATT" panose="020B0603020202030204" pitchFamily="34" charset="0"/>
                <a:cs typeface="Times New Roman" panose="02020603050405020304" pitchFamily="18" charset="0"/>
              </a:endParaRPr>
            </a:p>
          </p:txBody>
        </p:sp>
      </p:grpSp>
      <p:sp>
        <p:nvSpPr>
          <p:cNvPr id="13"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ATT" panose="020B0603020202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000" i="0" u="none" strike="noStrike" kern="1200" cap="none" spc="0" normalizeH="0" baseline="0" noProof="0" dirty="0">
              <a:ln>
                <a:noFill/>
              </a:ln>
              <a:effectLst/>
              <a:uLnTx/>
              <a:uFillTx/>
              <a:latin typeface="Univers ATT" panose="020B0603020202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p:nvPr/>
        </p:nvGrpSpPr>
        <p:grpSpPr>
          <a:xfrm>
            <a:off x="1463040" y="3330737"/>
            <a:ext cx="7534656" cy="1005840"/>
            <a:chOff x="1463040" y="2774266"/>
            <a:chExt cx="7247698" cy="1005840"/>
          </a:xfrm>
        </p:grpSpPr>
        <p:sp>
          <p:nvSpPr>
            <p:cNvPr id="18" name="Rectangle 17"/>
            <p:cNvSpPr/>
            <p:nvPr/>
          </p:nvSpPr>
          <p:spPr>
            <a:xfrm>
              <a:off x="1463040" y="2774266"/>
              <a:ext cx="1097280" cy="1005840"/>
            </a:xfrm>
            <a:prstGeom prst="rect">
              <a:avLst/>
            </a:prstGeom>
            <a:ln>
              <a:noFill/>
            </a:ln>
          </p:spPr>
          <p:style>
            <a:lnRef idx="1">
              <a:schemeClr val="dk1"/>
            </a:lnRef>
            <a:fillRef idx="2">
              <a:schemeClr val="dk1"/>
            </a:fillRef>
            <a:effectRef idx="1">
              <a:schemeClr val="dk1"/>
            </a:effectRef>
            <a:fontRef idx="minor">
              <a:schemeClr val="dk1"/>
            </a:fontRef>
          </p:style>
          <p:txBody>
            <a:bodyPr anchor="t"/>
            <a:lstStyle/>
            <a:p>
              <a:pPr algn="ctr">
                <a:lnSpc>
                  <a:spcPct val="130000"/>
                </a:lnSpc>
                <a:spcBef>
                  <a:spcPct val="50000"/>
                </a:spcBef>
                <a:defRPr/>
              </a:pPr>
              <a:r>
                <a:rPr lang="en-IN" sz="1100" b="1" dirty="0">
                  <a:solidFill>
                    <a:schemeClr val="tx1"/>
                  </a:solidFill>
                  <a:latin typeface="Univers ATT" panose="020B0603020202030204" pitchFamily="34" charset="0"/>
                  <a:cs typeface="Times New Roman" panose="02020603050405020304" pitchFamily="18" charset="0"/>
                </a:rPr>
                <a:t>R&amp;D and Intellectual Property</a:t>
              </a:r>
              <a:endParaRPr lang="en-GB" sz="1100" b="1" dirty="0">
                <a:solidFill>
                  <a:schemeClr val="tx1"/>
                </a:solidFill>
                <a:latin typeface="Univers ATT" panose="020B0603020202030204" pitchFamily="34" charset="0"/>
                <a:cs typeface="Times New Roman" panose="02020603050405020304" pitchFamily="18" charset="0"/>
              </a:endParaRPr>
            </a:p>
          </p:txBody>
        </p:sp>
        <p:sp>
          <p:nvSpPr>
            <p:cNvPr id="19" name="TextBox 15"/>
            <p:cNvSpPr txBox="1">
              <a:spLocks noChangeArrowheads="1"/>
            </p:cNvSpPr>
            <p:nvPr/>
          </p:nvSpPr>
          <p:spPr bwMode="auto">
            <a:xfrm>
              <a:off x="2675698" y="2774266"/>
              <a:ext cx="6035040" cy="1005840"/>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wrap="square" anchor="t">
              <a:noAutofit/>
            </a:bodyPr>
            <a:lstStyle/>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Owns 17 patents for various products in India and internationally</a:t>
              </a:r>
            </a:p>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Has the design IP for all the products manufactured in the Hydraulics segment</a:t>
              </a:r>
            </a:p>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R&amp;D units recognized by Department of Scientific and Industrial Research, Government of India</a:t>
              </a:r>
              <a:endParaRPr lang="en-GB" sz="1100" dirty="0">
                <a:latin typeface="Univers ATT" panose="020B0603020202030204" pitchFamily="34" charset="0"/>
                <a:ea typeface="Arial Unicode MS" pitchFamily="34" charset="-128"/>
                <a:cs typeface="Times New Roman" panose="02020603050405020304" pitchFamily="18" charset="0"/>
              </a:endParaRPr>
            </a:p>
          </p:txBody>
        </p:sp>
      </p:grpSp>
      <p:grpSp>
        <p:nvGrpSpPr>
          <p:cNvPr id="3" name="Group 29"/>
          <p:cNvGrpSpPr/>
          <p:nvPr/>
        </p:nvGrpSpPr>
        <p:grpSpPr>
          <a:xfrm>
            <a:off x="1463040" y="1554479"/>
            <a:ext cx="7541456" cy="1624655"/>
            <a:chOff x="1463040" y="1066799"/>
            <a:chExt cx="7254239" cy="1463040"/>
          </a:xfrm>
        </p:grpSpPr>
        <p:sp>
          <p:nvSpPr>
            <p:cNvPr id="20" name="TextBox 13"/>
            <p:cNvSpPr txBox="1">
              <a:spLocks noChangeArrowheads="1"/>
            </p:cNvSpPr>
            <p:nvPr/>
          </p:nvSpPr>
          <p:spPr bwMode="auto">
            <a:xfrm>
              <a:off x="2682239" y="1066799"/>
              <a:ext cx="6035040" cy="1463040"/>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wrap="square" anchor="t">
              <a:noAutofit/>
            </a:bodyPr>
            <a:lstStyle/>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Advanced iron foundry in India and Germany. Also has aluminium foundry in India for captive use</a:t>
              </a:r>
            </a:p>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Owns one of the most advanced ferrous foundries in Europe (Germany) capable of manufacturing highly intricate castings</a:t>
              </a:r>
            </a:p>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In-house division for design validation and optimization, analysis and prototypes</a:t>
              </a:r>
              <a:endParaRPr lang="en-GB" sz="1100" dirty="0">
                <a:latin typeface="Univers ATT" panose="020B0603020202030204" pitchFamily="34" charset="0"/>
                <a:ea typeface="Arial Unicode MS" pitchFamily="34" charset="-128"/>
                <a:cs typeface="Times New Roman" panose="02020603050405020304" pitchFamily="18" charset="0"/>
              </a:endParaRPr>
            </a:p>
            <a:p>
              <a:pPr marL="180975" indent="-180975">
                <a:lnSpc>
                  <a:spcPct val="110000"/>
                </a:lnSpc>
                <a:spcBef>
                  <a:spcPts val="600"/>
                </a:spcBef>
                <a:buClr>
                  <a:schemeClr val="tx1"/>
                </a:buClr>
                <a:buSzPct val="110000"/>
                <a:buFont typeface="Arial" charset="0"/>
                <a:buChar char="•"/>
              </a:pPr>
              <a:r>
                <a:rPr lang="en-GB" sz="1100" dirty="0">
                  <a:latin typeface="Univers ATT" panose="020B0603020202030204" pitchFamily="34" charset="0"/>
                  <a:ea typeface="Arial Unicode MS" pitchFamily="34" charset="-128"/>
                  <a:cs typeface="Times New Roman" panose="02020603050405020304" pitchFamily="18" charset="0"/>
                </a:rPr>
                <a:t>Has 11 facilities across India (Bangalore, Chennai, Coimbatore, Nasik), UK (Swindon, Bristol) and Germany (Schwarzenberg)</a:t>
              </a:r>
            </a:p>
          </p:txBody>
        </p:sp>
        <p:sp>
          <p:nvSpPr>
            <p:cNvPr id="21" name="Rectangle 20"/>
            <p:cNvSpPr/>
            <p:nvPr/>
          </p:nvSpPr>
          <p:spPr>
            <a:xfrm>
              <a:off x="1463040" y="1066799"/>
              <a:ext cx="1097280" cy="1463040"/>
            </a:xfrm>
            <a:prstGeom prst="rect">
              <a:avLst/>
            </a:prstGeom>
            <a:ln>
              <a:noFill/>
            </a:ln>
          </p:spPr>
          <p:style>
            <a:lnRef idx="1">
              <a:schemeClr val="dk1"/>
            </a:lnRef>
            <a:fillRef idx="2">
              <a:schemeClr val="dk1"/>
            </a:fillRef>
            <a:effectRef idx="1">
              <a:schemeClr val="dk1"/>
            </a:effectRef>
            <a:fontRef idx="minor">
              <a:schemeClr val="dk1"/>
            </a:fontRef>
          </p:style>
          <p:txBody>
            <a:bodyPr anchor="t"/>
            <a:lstStyle/>
            <a:p>
              <a:pPr algn="ctr" fontAlgn="auto">
                <a:lnSpc>
                  <a:spcPct val="130000"/>
                </a:lnSpc>
                <a:spcAft>
                  <a:spcPts val="0"/>
                </a:spcAft>
                <a:defRPr/>
              </a:pPr>
              <a:r>
                <a:rPr lang="en-IN" sz="1100" b="1" dirty="0">
                  <a:solidFill>
                    <a:schemeClr val="tx1"/>
                  </a:solidFill>
                  <a:latin typeface="Univers ATT" panose="020B0603020202030204" pitchFamily="34" charset="0"/>
                  <a:cs typeface="Times New Roman" panose="02020603050405020304" pitchFamily="18" charset="0"/>
                </a:rPr>
                <a:t>Vertically Integrated Facilities</a:t>
              </a:r>
              <a:endParaRPr lang="en-GB" sz="1100" b="1" dirty="0">
                <a:solidFill>
                  <a:schemeClr val="tx1"/>
                </a:solidFill>
                <a:latin typeface="Univers ATT" panose="020B0603020202030204" pitchFamily="34" charset="0"/>
                <a:cs typeface="Times New Roman" panose="02020603050405020304" pitchFamily="18" charset="0"/>
              </a:endParaRPr>
            </a:p>
          </p:txBody>
        </p:sp>
      </p:grpSp>
      <p:grpSp>
        <p:nvGrpSpPr>
          <p:cNvPr id="4" name="Group 26"/>
          <p:cNvGrpSpPr/>
          <p:nvPr/>
        </p:nvGrpSpPr>
        <p:grpSpPr>
          <a:xfrm>
            <a:off x="1463040" y="4488180"/>
            <a:ext cx="7534656" cy="1188720"/>
            <a:chOff x="1463040" y="4024533"/>
            <a:chExt cx="7247698" cy="1188720"/>
          </a:xfrm>
        </p:grpSpPr>
        <p:sp>
          <p:nvSpPr>
            <p:cNvPr id="11" name="Rectangle 10"/>
            <p:cNvSpPr/>
            <p:nvPr/>
          </p:nvSpPr>
          <p:spPr>
            <a:xfrm>
              <a:off x="1463040" y="4024533"/>
              <a:ext cx="1097280" cy="1188720"/>
            </a:xfrm>
            <a:prstGeom prst="rect">
              <a:avLst/>
            </a:prstGeom>
            <a:ln>
              <a:noFill/>
            </a:ln>
          </p:spPr>
          <p:style>
            <a:lnRef idx="1">
              <a:schemeClr val="dk1"/>
            </a:lnRef>
            <a:fillRef idx="2">
              <a:schemeClr val="dk1"/>
            </a:fillRef>
            <a:effectRef idx="1">
              <a:schemeClr val="dk1"/>
            </a:effectRef>
            <a:fontRef idx="minor">
              <a:schemeClr val="dk1"/>
            </a:fontRef>
          </p:style>
          <p:txBody>
            <a:bodyPr anchor="t"/>
            <a:lstStyle/>
            <a:p>
              <a:pPr algn="ctr" fontAlgn="auto">
                <a:lnSpc>
                  <a:spcPct val="130000"/>
                </a:lnSpc>
                <a:spcBef>
                  <a:spcPct val="50000"/>
                </a:spcBef>
                <a:spcAft>
                  <a:spcPts val="0"/>
                </a:spcAft>
                <a:defRPr/>
              </a:pPr>
              <a:r>
                <a:rPr lang="en-IN" sz="1100" b="1" dirty="0">
                  <a:solidFill>
                    <a:schemeClr val="tx1"/>
                  </a:solidFill>
                  <a:latin typeface="Univers ATT" panose="020B0603020202030204" pitchFamily="34" charset="0"/>
                  <a:cs typeface="Times New Roman" panose="02020603050405020304" pitchFamily="18" charset="0"/>
                </a:rPr>
                <a:t>Blue Chip Customers</a:t>
              </a:r>
              <a:endParaRPr lang="en-GB" sz="1100" b="1" dirty="0">
                <a:solidFill>
                  <a:schemeClr val="tx1"/>
                </a:solidFill>
                <a:latin typeface="Univers ATT" panose="020B0603020202030204" pitchFamily="34" charset="0"/>
                <a:cs typeface="Times New Roman" panose="02020603050405020304" pitchFamily="18" charset="0"/>
              </a:endParaRPr>
            </a:p>
          </p:txBody>
        </p:sp>
        <p:sp>
          <p:nvSpPr>
            <p:cNvPr id="12" name="TextBox 15"/>
            <p:cNvSpPr txBox="1">
              <a:spLocks noChangeArrowheads="1"/>
            </p:cNvSpPr>
            <p:nvPr/>
          </p:nvSpPr>
          <p:spPr bwMode="auto">
            <a:xfrm>
              <a:off x="2675698" y="4024533"/>
              <a:ext cx="6035040" cy="1188720"/>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wrap="square" anchor="t">
              <a:noAutofit/>
            </a:bodyPr>
            <a:lstStyle/>
            <a:p>
              <a:pPr marL="180975" indent="-180975">
                <a:lnSpc>
                  <a:spcPct val="110000"/>
                </a:lnSpc>
                <a:spcBef>
                  <a:spcPts val="600"/>
                </a:spcBef>
                <a:buClr>
                  <a:schemeClr val="tx1"/>
                </a:buClr>
                <a:buSzPct val="110000"/>
                <a:buFont typeface="Arial" charset="0"/>
                <a:buChar char="•"/>
              </a:pPr>
              <a:r>
                <a:rPr lang="en-GB" sz="1100" dirty="0">
                  <a:latin typeface="Univers ATT" panose="020B0603020202030204" pitchFamily="34" charset="0"/>
                  <a:ea typeface="Arial Unicode MS" pitchFamily="34" charset="-128"/>
                  <a:cs typeface="Times New Roman" panose="02020603050405020304" pitchFamily="18" charset="0"/>
                </a:rPr>
                <a:t>Automotive: BMW, MAN, Daimler, Hyundai, Volkswagen, Sundaram </a:t>
              </a:r>
              <a:r>
                <a:rPr lang="en-GB" sz="1100" dirty="0" err="1">
                  <a:latin typeface="Univers ATT" panose="020B0603020202030204" pitchFamily="34" charset="0"/>
                  <a:ea typeface="Arial Unicode MS" pitchFamily="34" charset="-128"/>
                  <a:cs typeface="Times New Roman" panose="02020603050405020304" pitchFamily="18" charset="0"/>
                </a:rPr>
                <a:t>Fastners</a:t>
              </a:r>
              <a:endParaRPr lang="en-GB" sz="1100" dirty="0">
                <a:latin typeface="Univers ATT" panose="020B0603020202030204" pitchFamily="34" charset="0"/>
                <a:ea typeface="Arial Unicode MS" pitchFamily="34" charset="-128"/>
                <a:cs typeface="Times New Roman" panose="02020603050405020304" pitchFamily="18" charset="0"/>
              </a:endParaRPr>
            </a:p>
            <a:p>
              <a:pPr marL="180975" indent="-180975">
                <a:lnSpc>
                  <a:spcPct val="110000"/>
                </a:lnSpc>
                <a:spcBef>
                  <a:spcPts val="600"/>
                </a:spcBef>
                <a:buClr>
                  <a:schemeClr val="tx1"/>
                </a:buClr>
                <a:buSzPct val="110000"/>
                <a:buFont typeface="Arial" charset="0"/>
                <a:buChar char="•"/>
              </a:pPr>
              <a:r>
                <a:rPr lang="en-GB" sz="1100" dirty="0">
                  <a:latin typeface="Univers ATT" panose="020B0603020202030204" pitchFamily="34" charset="0"/>
                  <a:ea typeface="Arial Unicode MS" pitchFamily="34" charset="-128"/>
                  <a:cs typeface="Times New Roman" panose="02020603050405020304" pitchFamily="18" charset="0"/>
                </a:rPr>
                <a:t>Hydraulics: Cummins, Escorts, John Deere, Mahindra &amp; Mahindra, Same Deutz-</a:t>
              </a:r>
              <a:r>
                <a:rPr lang="en-GB" sz="1100" dirty="0" err="1">
                  <a:latin typeface="Univers ATT" panose="020B0603020202030204" pitchFamily="34" charset="0"/>
                  <a:ea typeface="Arial Unicode MS" pitchFamily="34" charset="-128"/>
                  <a:cs typeface="Times New Roman" panose="02020603050405020304" pitchFamily="18" charset="0"/>
                </a:rPr>
                <a:t>Fahr</a:t>
              </a:r>
              <a:endParaRPr lang="en-GB" sz="1100" dirty="0">
                <a:latin typeface="Univers ATT" panose="020B0603020202030204" pitchFamily="34" charset="0"/>
                <a:ea typeface="Arial Unicode MS" pitchFamily="34" charset="-128"/>
                <a:cs typeface="Times New Roman" panose="02020603050405020304" pitchFamily="18" charset="0"/>
              </a:endParaRPr>
            </a:p>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Aerospace and Defence: Airbus, Bell Helicopter, Boeing, GKN Aerospace, HAL, Spirit </a:t>
              </a:r>
              <a:r>
                <a:rPr lang="en-US" sz="1100" dirty="0" err="1">
                  <a:latin typeface="Univers ATT" panose="020B0603020202030204" pitchFamily="34" charset="0"/>
                  <a:ea typeface="Arial Unicode MS" pitchFamily="34" charset="-128"/>
                  <a:cs typeface="Times New Roman" panose="02020603050405020304" pitchFamily="18" charset="0"/>
                </a:rPr>
                <a:t>Aerosystems</a:t>
              </a:r>
              <a:endParaRPr lang="en-GB" sz="1100" dirty="0">
                <a:latin typeface="Univers ATT" panose="020B0603020202030204" pitchFamily="34" charset="0"/>
                <a:ea typeface="Arial Unicode MS" pitchFamily="34" charset="-128"/>
                <a:cs typeface="Times New Roman" panose="02020603050405020304" pitchFamily="18" charset="0"/>
              </a:endParaRPr>
            </a:p>
          </p:txBody>
        </p:sp>
      </p:grpSp>
      <p:grpSp>
        <p:nvGrpSpPr>
          <p:cNvPr id="5" name="Group 25"/>
          <p:cNvGrpSpPr/>
          <p:nvPr/>
        </p:nvGrpSpPr>
        <p:grpSpPr>
          <a:xfrm>
            <a:off x="1463040" y="5828502"/>
            <a:ext cx="7532713" cy="640080"/>
            <a:chOff x="1463040" y="5828502"/>
            <a:chExt cx="7245829" cy="640080"/>
          </a:xfrm>
        </p:grpSpPr>
        <p:sp>
          <p:nvSpPr>
            <p:cNvPr id="38" name="TextBox 15"/>
            <p:cNvSpPr txBox="1">
              <a:spLocks noChangeArrowheads="1"/>
            </p:cNvSpPr>
            <p:nvPr/>
          </p:nvSpPr>
          <p:spPr bwMode="auto">
            <a:xfrm>
              <a:off x="2673829" y="5828502"/>
              <a:ext cx="6035040" cy="640080"/>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wrap="square" anchor="t">
              <a:noAutofit/>
            </a:bodyPr>
            <a:lstStyle/>
            <a:p>
              <a:pPr marL="180975" indent="-180975">
                <a:lnSpc>
                  <a:spcPct val="110000"/>
                </a:lnSpc>
                <a:spcBef>
                  <a:spcPts val="600"/>
                </a:spcBef>
                <a:buClr>
                  <a:schemeClr val="tx1"/>
                </a:buClr>
                <a:buSzPct val="110000"/>
                <a:buFont typeface="Arial" charset="0"/>
                <a:buChar char="•"/>
              </a:pPr>
              <a:r>
                <a:rPr lang="en-US" sz="1100" dirty="0">
                  <a:solidFill>
                    <a:srgbClr val="000000"/>
                  </a:solidFill>
                  <a:latin typeface="Univers ATT" panose="020B0603020202030204" pitchFamily="34" charset="0"/>
                  <a:ea typeface="Arial Unicode MS" pitchFamily="34" charset="-128"/>
                  <a:cs typeface="Times New Roman" panose="02020603050405020304" pitchFamily="18" charset="0"/>
                </a:rPr>
                <a:t>Highly qualified board and management team with significant industry experience</a:t>
              </a:r>
            </a:p>
            <a:p>
              <a:pPr marL="180975" indent="-180975">
                <a:lnSpc>
                  <a:spcPct val="110000"/>
                </a:lnSpc>
                <a:spcBef>
                  <a:spcPts val="600"/>
                </a:spcBef>
                <a:buClr>
                  <a:schemeClr val="tx1"/>
                </a:buClr>
                <a:buSzPct val="110000"/>
                <a:buFont typeface="Arial" charset="0"/>
                <a:buChar char="•"/>
              </a:pPr>
              <a:r>
                <a:rPr lang="en-US" sz="1100" dirty="0">
                  <a:solidFill>
                    <a:srgbClr val="000000"/>
                  </a:solidFill>
                  <a:latin typeface="Univers ATT" panose="020B0603020202030204" pitchFamily="34" charset="0"/>
                  <a:ea typeface="Arial Unicode MS" pitchFamily="34" charset="-128"/>
                  <a:cs typeface="Times New Roman" panose="02020603050405020304" pitchFamily="18" charset="0"/>
                </a:rPr>
                <a:t>4 out of 9 Directors Independent</a:t>
              </a:r>
              <a:endParaRPr lang="en-GB" sz="1100" dirty="0">
                <a:solidFill>
                  <a:srgbClr val="000000"/>
                </a:solidFill>
                <a:latin typeface="Univers ATT" panose="020B0603020202030204" pitchFamily="34" charset="0"/>
                <a:ea typeface="Arial Unicode MS" pitchFamily="34" charset="-128"/>
                <a:cs typeface="Times New Roman" panose="02020603050405020304" pitchFamily="18" charset="0"/>
              </a:endParaRPr>
            </a:p>
          </p:txBody>
        </p:sp>
        <p:sp>
          <p:nvSpPr>
            <p:cNvPr id="39" name="Rectangle 38"/>
            <p:cNvSpPr/>
            <p:nvPr/>
          </p:nvSpPr>
          <p:spPr>
            <a:xfrm>
              <a:off x="1463040" y="5828502"/>
              <a:ext cx="1097280" cy="640080"/>
            </a:xfrm>
            <a:prstGeom prst="rect">
              <a:avLst/>
            </a:prstGeom>
            <a:ln>
              <a:noFill/>
            </a:ln>
          </p:spPr>
          <p:style>
            <a:lnRef idx="1">
              <a:schemeClr val="dk1"/>
            </a:lnRef>
            <a:fillRef idx="2">
              <a:schemeClr val="dk1"/>
            </a:fillRef>
            <a:effectRef idx="1">
              <a:schemeClr val="dk1"/>
            </a:effectRef>
            <a:fontRef idx="minor">
              <a:schemeClr val="dk1"/>
            </a:fontRef>
          </p:style>
          <p:txBody>
            <a:bodyPr anchor="t"/>
            <a:lstStyle/>
            <a:p>
              <a:pPr algn="ctr">
                <a:lnSpc>
                  <a:spcPct val="130000"/>
                </a:lnSpc>
                <a:spcBef>
                  <a:spcPct val="50000"/>
                </a:spcBef>
                <a:defRPr/>
              </a:pPr>
              <a:r>
                <a:rPr lang="en-IN" sz="1100" b="1" dirty="0">
                  <a:solidFill>
                    <a:schemeClr val="tx1"/>
                  </a:solidFill>
                  <a:latin typeface="Univers ATT" panose="020B0603020202030204" pitchFamily="34" charset="0"/>
                  <a:cs typeface="Times New Roman" panose="02020603050405020304" pitchFamily="18" charset="0"/>
                </a:rPr>
                <a:t>Board and Management</a:t>
              </a:r>
              <a:endParaRPr lang="en-GB" sz="1100" b="1" dirty="0">
                <a:solidFill>
                  <a:schemeClr val="tx1"/>
                </a:solidFill>
                <a:latin typeface="Univers ATT" panose="020B0603020202030204" pitchFamily="34" charset="0"/>
                <a:cs typeface="Times New Roman" panose="02020603050405020304" pitchFamily="18" charset="0"/>
              </a:endParaRPr>
            </a:p>
          </p:txBody>
        </p:sp>
      </p:grpSp>
      <p:sp>
        <p:nvSpPr>
          <p:cNvPr id="15"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000" i="0" u="none" strike="noStrike" kern="1200" cap="none" spc="0" normalizeH="0" baseline="0" noProof="0" dirty="0">
              <a:ln>
                <a:noFill/>
              </a:ln>
              <a:effectLst/>
              <a:uLnTx/>
              <a:uFillTx/>
              <a:latin typeface="Univers" pitchFamily="34" charset="0"/>
              <a:ea typeface="+mn-ea"/>
              <a:cs typeface="+mn-cs"/>
            </a:endParaRPr>
          </a:p>
        </p:txBody>
      </p:sp>
      <p:sp>
        <p:nvSpPr>
          <p:cNvPr id="17" name="Content Placeholder 2"/>
          <p:cNvSpPr>
            <a:spLocks noGrp="1"/>
          </p:cNvSpPr>
          <p:nvPr>
            <p:ph sz="quarter" idx="11"/>
          </p:nvPr>
        </p:nvSpPr>
        <p:spPr>
          <a:xfrm>
            <a:off x="1417320" y="1005840"/>
            <a:ext cx="6934200" cy="400929"/>
          </a:xfrm>
          <a:noFill/>
        </p:spPr>
        <p:txBody>
          <a:bodyPr/>
          <a:lstStyle/>
          <a:p>
            <a:r>
              <a:rPr lang="en-US" dirty="0">
                <a:latin typeface="Univers ATT" panose="020B0603020202030204" pitchFamily="34" charset="0"/>
              </a:rPr>
              <a:t>DYNAMATIC </a:t>
            </a:r>
            <a:r>
              <a:rPr lang="en-US" dirty="0">
                <a:solidFill>
                  <a:srgbClr val="B11116"/>
                </a:solidFill>
                <a:latin typeface="Univers ATT" panose="020B0603020202030204" pitchFamily="34" charset="0"/>
              </a:rPr>
              <a:t>OVERVIEW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417320" y="1005840"/>
            <a:ext cx="7345680" cy="421026"/>
          </a:xfrm>
          <a:noFill/>
        </p:spPr>
        <p:txBody>
          <a:bodyPr/>
          <a:lstStyle/>
          <a:p>
            <a:r>
              <a:rPr lang="en-US" dirty="0">
                <a:latin typeface="Univers ATT" panose="020B0603020202030204" pitchFamily="34" charset="0"/>
              </a:rPr>
              <a:t>DYNAMATIC </a:t>
            </a:r>
            <a:r>
              <a:rPr lang="en-US" dirty="0">
                <a:solidFill>
                  <a:srgbClr val="B11116"/>
                </a:solidFill>
                <a:latin typeface="Univers ATT" panose="020B0603020202030204" pitchFamily="34" charset="0"/>
              </a:rPr>
              <a:t>OVERVIEW</a:t>
            </a:r>
          </a:p>
        </p:txBody>
      </p:sp>
      <p:sp>
        <p:nvSpPr>
          <p:cNvPr id="2" name="Text Placeholder 1"/>
          <p:cNvSpPr>
            <a:spLocks noGrp="1"/>
          </p:cNvSpPr>
          <p:nvPr>
            <p:ph type="body" sz="quarter" idx="10"/>
          </p:nvPr>
        </p:nvSpPr>
        <p:spPr>
          <a:xfrm>
            <a:off x="1417320" y="1405747"/>
            <a:ext cx="7649110" cy="300948"/>
          </a:xfrm>
        </p:spPr>
        <p:txBody>
          <a:bodyPr/>
          <a:lstStyle/>
          <a:p>
            <a:r>
              <a:rPr lang="en-US" sz="1600" b="1" dirty="0">
                <a:solidFill>
                  <a:schemeClr val="tx1">
                    <a:lumMod val="50000"/>
                    <a:lumOff val="50000"/>
                  </a:schemeClr>
                </a:solidFill>
                <a:latin typeface="Univers ATT" panose="020B0603020202030204" pitchFamily="34" charset="0"/>
              </a:rPr>
              <a:t>Combination of Stable and High Growth Businesses</a:t>
            </a:r>
          </a:p>
        </p:txBody>
      </p:sp>
      <p:sp>
        <p:nvSpPr>
          <p:cNvPr id="6" name="TextBox 5"/>
          <p:cNvSpPr txBox="1"/>
          <p:nvPr/>
        </p:nvSpPr>
        <p:spPr>
          <a:xfrm>
            <a:off x="4306325" y="1920240"/>
            <a:ext cx="2549405" cy="1240251"/>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noAutofit/>
          </a:bodyPr>
          <a:lstStyle/>
          <a:p>
            <a:pPr marL="180975" indent="-180975">
              <a:lnSpc>
                <a:spcPct val="110000"/>
              </a:lnSpc>
              <a:spcBef>
                <a:spcPts val="600"/>
              </a:spcBef>
              <a:buClr>
                <a:schemeClr val="tx1"/>
              </a:buClr>
              <a:buSzPct val="110000"/>
              <a:buFont typeface="Arial" charset="0"/>
              <a:buChar char="•"/>
              <a:defRPr/>
            </a:pPr>
            <a:endParaRPr lang="en-US" sz="1000" dirty="0">
              <a:latin typeface="Univers ATT" panose="020B0603020202030204" pitchFamily="34" charset="0"/>
              <a:ea typeface="Arial Unicode MS" pitchFamily="34" charset="-128"/>
              <a:cs typeface="Times New Roman" panose="02020603050405020304" pitchFamily="18" charset="0"/>
            </a:endParaRPr>
          </a:p>
        </p:txBody>
      </p:sp>
      <p:sp>
        <p:nvSpPr>
          <p:cNvPr id="67" name="TextBox 13"/>
          <p:cNvSpPr txBox="1">
            <a:spLocks noChangeArrowheads="1"/>
          </p:cNvSpPr>
          <p:nvPr/>
        </p:nvSpPr>
        <p:spPr bwMode="auto">
          <a:xfrm>
            <a:off x="6822486" y="1921527"/>
            <a:ext cx="2126309" cy="1240251"/>
          </a:xfrm>
          <a:prstGeom prst="roundRect">
            <a:avLst>
              <a:gd name="adj" fmla="val 2015"/>
            </a:avLst>
          </a:prstGeom>
          <a:ln>
            <a:noFill/>
            <a:headEnd/>
            <a:tailEnd/>
          </a:ln>
        </p:spPr>
        <p:style>
          <a:lnRef idx="1">
            <a:schemeClr val="dk1"/>
          </a:lnRef>
          <a:fillRef idx="2">
            <a:schemeClr val="dk1"/>
          </a:fillRef>
          <a:effectRef idx="1">
            <a:schemeClr val="dk1"/>
          </a:effectRef>
          <a:fontRef idx="minor">
            <a:schemeClr val="dk1"/>
          </a:fontRef>
        </p:style>
        <p:txBody>
          <a:bodyPr wrap="square" anchor="ctr">
            <a:noAutofit/>
          </a:bodyPr>
          <a:lstStyle/>
          <a:p>
            <a:pPr marL="171450" indent="-171450">
              <a:spcBef>
                <a:spcPts val="200"/>
              </a:spcBef>
              <a:spcAft>
                <a:spcPts val="300"/>
              </a:spcAft>
              <a:buFont typeface="Arial" pitchFamily="34" charset="0"/>
              <a:buChar char="•"/>
            </a:pPr>
            <a:endParaRPr lang="en-US" sz="1050" dirty="0">
              <a:solidFill>
                <a:schemeClr val="dk1"/>
              </a:solidFill>
              <a:latin typeface="Univers ATT" panose="020B0603020202030204" pitchFamily="34" charset="0"/>
              <a:ea typeface="Arial Unicode MS" pitchFamily="34" charset="-128"/>
              <a:cs typeface="Times New Roman" panose="02020603050405020304" pitchFamily="18" charset="0"/>
            </a:endParaRPr>
          </a:p>
        </p:txBody>
      </p:sp>
      <p:pic>
        <p:nvPicPr>
          <p:cNvPr id="68" name="Picture 2" descr="F:\IMAGE LIBRARY\DTL TP SCANS\Low Res\Img007.jpg"/>
          <p:cNvPicPr>
            <a:picLocks noChangeAspect="1" noChangeArrowheads="1"/>
          </p:cNvPicPr>
          <p:nvPr/>
        </p:nvPicPr>
        <p:blipFill>
          <a:blip r:embed="rId2" cstate="email"/>
          <a:srcRect/>
          <a:stretch>
            <a:fillRect/>
          </a:stretch>
        </p:blipFill>
        <p:spPr bwMode="auto">
          <a:xfrm>
            <a:off x="2735340" y="1924112"/>
            <a:ext cx="1515862" cy="1240251"/>
          </a:xfrm>
          <a:prstGeom prst="roundRect">
            <a:avLst>
              <a:gd name="adj" fmla="val 1769"/>
            </a:avLst>
          </a:prstGeom>
          <a:ln w="9525">
            <a:solidFill>
              <a:schemeClr val="tx1">
                <a:lumMod val="95000"/>
                <a:lumOff val="5000"/>
              </a:schemeClr>
            </a:solidFill>
          </a:ln>
        </p:spPr>
        <p:style>
          <a:lnRef idx="2">
            <a:schemeClr val="dk1"/>
          </a:lnRef>
          <a:fillRef idx="1">
            <a:schemeClr val="lt1"/>
          </a:fillRef>
          <a:effectRef idx="0">
            <a:schemeClr val="dk1"/>
          </a:effectRef>
          <a:fontRef idx="minor">
            <a:schemeClr val="dk1"/>
          </a:fontRef>
        </p:style>
      </p:pic>
      <p:sp>
        <p:nvSpPr>
          <p:cNvPr id="77" name="Rectangle 76"/>
          <p:cNvSpPr/>
          <p:nvPr/>
        </p:nvSpPr>
        <p:spPr>
          <a:xfrm>
            <a:off x="1481308" y="1924112"/>
            <a:ext cx="1157568" cy="1240251"/>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nSpc>
                <a:spcPct val="110000"/>
              </a:lnSpc>
              <a:defRPr/>
            </a:pPr>
            <a:r>
              <a:rPr lang="en-US" sz="1100" b="1" dirty="0">
                <a:solidFill>
                  <a:schemeClr val="tx1"/>
                </a:solidFill>
                <a:latin typeface="Univers ATT" panose="020B0603020202030204" pitchFamily="34" charset="0"/>
                <a:cs typeface="Times New Roman" panose="02020603050405020304" pitchFamily="18" charset="0"/>
              </a:rPr>
              <a:t>AUTOMOTIVE &amp; METALLURGY</a:t>
            </a:r>
          </a:p>
          <a:p>
            <a:pPr>
              <a:lnSpc>
                <a:spcPct val="110000"/>
              </a:lnSpc>
              <a:defRPr/>
            </a:pPr>
            <a:endParaRPr lang="en-US" sz="1000" b="1" dirty="0">
              <a:solidFill>
                <a:schemeClr val="tx1"/>
              </a:solidFill>
              <a:latin typeface="Univers ATT" panose="020B0603020202030204" pitchFamily="34" charset="0"/>
              <a:cs typeface="Times New Roman" panose="02020603050405020304" pitchFamily="18" charset="0"/>
            </a:endParaRPr>
          </a:p>
          <a:p>
            <a:pPr>
              <a:lnSpc>
                <a:spcPct val="110000"/>
              </a:lnSpc>
              <a:defRPr/>
            </a:pPr>
            <a:endParaRPr lang="en-US" sz="1000" b="1" dirty="0">
              <a:solidFill>
                <a:schemeClr val="tx1"/>
              </a:solidFill>
              <a:latin typeface="Univers ATT" panose="020B0603020202030204" pitchFamily="34" charset="0"/>
              <a:cs typeface="Times New Roman" panose="02020603050405020304" pitchFamily="18" charset="0"/>
            </a:endParaRPr>
          </a:p>
          <a:p>
            <a:pPr>
              <a:lnSpc>
                <a:spcPct val="110000"/>
              </a:lnSpc>
              <a:defRPr/>
            </a:pPr>
            <a:endParaRPr lang="en-US" sz="1000" b="1" dirty="0">
              <a:solidFill>
                <a:schemeClr val="tx1"/>
              </a:solidFill>
              <a:latin typeface="Univers ATT" panose="020B0603020202030204" pitchFamily="34" charset="0"/>
              <a:cs typeface="Times New Roman" panose="02020603050405020304" pitchFamily="18" charset="0"/>
            </a:endParaRPr>
          </a:p>
          <a:p>
            <a:pPr>
              <a:lnSpc>
                <a:spcPct val="110000"/>
              </a:lnSpc>
              <a:defRPr/>
            </a:pPr>
            <a:r>
              <a:rPr lang="en-US" sz="900" dirty="0">
                <a:solidFill>
                  <a:schemeClr val="tx1"/>
                </a:solidFill>
                <a:latin typeface="Univers ATT" panose="020B0603020202030204" pitchFamily="34" charset="0"/>
                <a:cs typeface="Times New Roman" panose="02020603050405020304" pitchFamily="18" charset="0"/>
              </a:rPr>
              <a:t>42% of H1 FY20</a:t>
            </a:r>
          </a:p>
          <a:p>
            <a:pPr>
              <a:lnSpc>
                <a:spcPct val="110000"/>
              </a:lnSpc>
              <a:defRPr/>
            </a:pPr>
            <a:r>
              <a:rPr lang="en-US" sz="900" dirty="0">
                <a:solidFill>
                  <a:schemeClr val="tx1"/>
                </a:solidFill>
                <a:latin typeface="Univers ATT" panose="020B0603020202030204" pitchFamily="34" charset="0"/>
                <a:cs typeface="Times New Roman" panose="02020603050405020304" pitchFamily="18" charset="0"/>
              </a:rPr>
              <a:t>Revenue</a:t>
            </a:r>
            <a:endParaRPr lang="en-IN" sz="900" dirty="0">
              <a:solidFill>
                <a:schemeClr val="tx1"/>
              </a:solidFill>
              <a:latin typeface="Univers ATT" panose="020B0603020202030204" pitchFamily="34" charset="0"/>
              <a:cs typeface="Times New Roman" panose="02020603050405020304" pitchFamily="18" charset="0"/>
            </a:endParaRPr>
          </a:p>
        </p:txBody>
      </p:sp>
      <p:sp>
        <p:nvSpPr>
          <p:cNvPr id="78" name="TextBox 13"/>
          <p:cNvSpPr txBox="1">
            <a:spLocks noChangeArrowheads="1"/>
          </p:cNvSpPr>
          <p:nvPr/>
        </p:nvSpPr>
        <p:spPr bwMode="auto">
          <a:xfrm>
            <a:off x="4347665" y="1924112"/>
            <a:ext cx="2376000" cy="1240251"/>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wrap="square" anchor="ctr">
            <a:noAutofit/>
          </a:bodyPr>
          <a:lstStyle/>
          <a:p>
            <a:pPr marL="171450" indent="-171450">
              <a:spcBef>
                <a:spcPts val="200"/>
              </a:spcBef>
              <a:spcAft>
                <a:spcPts val="300"/>
              </a:spcAft>
              <a:buFont typeface="Arial" pitchFamily="34" charset="0"/>
              <a:buChar char="•"/>
            </a:pPr>
            <a:r>
              <a:rPr lang="en-US" sz="1050" dirty="0">
                <a:latin typeface="Univers ATT" panose="020B0603020202030204" pitchFamily="34" charset="0"/>
                <a:ea typeface="Arial Unicode MS" pitchFamily="34" charset="-128"/>
                <a:cs typeface="Times New Roman" panose="02020603050405020304" pitchFamily="18" charset="0"/>
              </a:rPr>
              <a:t>Ferrous and non-ferrous automotive components including engine, transmission, turbocharger and chassis parts</a:t>
            </a:r>
          </a:p>
          <a:p>
            <a:pPr marL="171450" indent="-171450">
              <a:spcBef>
                <a:spcPts val="200"/>
              </a:spcBef>
              <a:spcAft>
                <a:spcPts val="300"/>
              </a:spcAft>
              <a:buFont typeface="Arial" pitchFamily="34" charset="0"/>
              <a:buChar char="•"/>
            </a:pPr>
            <a:r>
              <a:rPr lang="en-US" sz="1050" dirty="0">
                <a:latin typeface="Univers ATT" panose="020B0603020202030204" pitchFamily="34" charset="0"/>
                <a:ea typeface="Arial Unicode MS" pitchFamily="34" charset="-128"/>
                <a:cs typeface="Times New Roman" panose="02020603050405020304" pitchFamily="18" charset="0"/>
              </a:rPr>
              <a:t>Metallurgical ferrous and aluminium castings</a:t>
            </a:r>
          </a:p>
        </p:txBody>
      </p:sp>
      <p:sp>
        <p:nvSpPr>
          <p:cNvPr id="90" name="TextBox 13"/>
          <p:cNvSpPr txBox="1">
            <a:spLocks noChangeArrowheads="1"/>
          </p:cNvSpPr>
          <p:nvPr/>
        </p:nvSpPr>
        <p:spPr bwMode="auto">
          <a:xfrm>
            <a:off x="6822486" y="3300745"/>
            <a:ext cx="2126309" cy="1240251"/>
          </a:xfrm>
          <a:prstGeom prst="roundRect">
            <a:avLst>
              <a:gd name="adj" fmla="val 2015"/>
            </a:avLst>
          </a:prstGeom>
          <a:ln>
            <a:noFill/>
            <a:headEnd/>
            <a:tailEnd/>
          </a:ln>
        </p:spPr>
        <p:style>
          <a:lnRef idx="1">
            <a:schemeClr val="dk1"/>
          </a:lnRef>
          <a:fillRef idx="2">
            <a:schemeClr val="dk1"/>
          </a:fillRef>
          <a:effectRef idx="1">
            <a:schemeClr val="dk1"/>
          </a:effectRef>
          <a:fontRef idx="minor">
            <a:schemeClr val="dk1"/>
          </a:fontRef>
        </p:style>
        <p:txBody>
          <a:bodyPr wrap="square" anchor="ctr">
            <a:noAutofit/>
          </a:bodyPr>
          <a:lstStyle/>
          <a:p>
            <a:pPr marL="171450" indent="-171450">
              <a:spcBef>
                <a:spcPts val="200"/>
              </a:spcBef>
              <a:spcAft>
                <a:spcPts val="300"/>
              </a:spcAft>
              <a:buFont typeface="Arial" pitchFamily="34" charset="0"/>
              <a:buChar char="•"/>
            </a:pPr>
            <a:endParaRPr lang="en-US" sz="1050" dirty="0">
              <a:solidFill>
                <a:schemeClr val="dk1"/>
              </a:solidFill>
              <a:latin typeface="Univers ATT" panose="020B0603020202030204" pitchFamily="34" charset="0"/>
              <a:ea typeface="Arial Unicode MS" pitchFamily="34" charset="-128"/>
              <a:cs typeface="Times New Roman" panose="02020603050405020304" pitchFamily="18" charset="0"/>
            </a:endParaRPr>
          </a:p>
        </p:txBody>
      </p:sp>
      <p:sp>
        <p:nvSpPr>
          <p:cNvPr id="91" name="Rectangle 90"/>
          <p:cNvSpPr/>
          <p:nvPr/>
        </p:nvSpPr>
        <p:spPr>
          <a:xfrm>
            <a:off x="1481308" y="3303330"/>
            <a:ext cx="1157568" cy="1240251"/>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nSpc>
                <a:spcPct val="110000"/>
              </a:lnSpc>
              <a:defRPr/>
            </a:pPr>
            <a:r>
              <a:rPr lang="en-US" sz="1100" b="1" dirty="0">
                <a:solidFill>
                  <a:schemeClr val="tx1"/>
                </a:solidFill>
                <a:latin typeface="Univers ATT" panose="020B0603020202030204" pitchFamily="34" charset="0"/>
                <a:cs typeface="Times New Roman" panose="02020603050405020304" pitchFamily="18" charset="0"/>
              </a:rPr>
              <a:t>HYDRAULICS</a:t>
            </a:r>
          </a:p>
          <a:p>
            <a:pPr>
              <a:lnSpc>
                <a:spcPct val="110000"/>
              </a:lnSpc>
              <a:defRPr/>
            </a:pPr>
            <a:endParaRPr lang="en-US" sz="1000" b="1" dirty="0">
              <a:solidFill>
                <a:schemeClr val="tx1"/>
              </a:solidFill>
              <a:latin typeface="Univers ATT" panose="020B0603020202030204" pitchFamily="34" charset="0"/>
              <a:cs typeface="Times New Roman" panose="02020603050405020304" pitchFamily="18" charset="0"/>
            </a:endParaRPr>
          </a:p>
          <a:p>
            <a:pPr>
              <a:lnSpc>
                <a:spcPct val="110000"/>
              </a:lnSpc>
              <a:defRPr/>
            </a:pPr>
            <a:endParaRPr lang="en-US" sz="1000" b="1" dirty="0">
              <a:solidFill>
                <a:schemeClr val="tx1"/>
              </a:solidFill>
              <a:latin typeface="Univers ATT" panose="020B0603020202030204" pitchFamily="34" charset="0"/>
              <a:cs typeface="Times New Roman" panose="02020603050405020304" pitchFamily="18" charset="0"/>
            </a:endParaRPr>
          </a:p>
          <a:p>
            <a:pPr>
              <a:lnSpc>
                <a:spcPct val="110000"/>
              </a:lnSpc>
              <a:defRPr/>
            </a:pPr>
            <a:endParaRPr lang="en-US" sz="900" b="1" dirty="0">
              <a:solidFill>
                <a:schemeClr val="tx1"/>
              </a:solidFill>
              <a:latin typeface="Univers ATT" panose="020B0603020202030204" pitchFamily="34" charset="0"/>
              <a:cs typeface="Times New Roman" panose="02020603050405020304" pitchFamily="18" charset="0"/>
            </a:endParaRPr>
          </a:p>
          <a:p>
            <a:pPr>
              <a:lnSpc>
                <a:spcPct val="110000"/>
              </a:lnSpc>
              <a:defRPr/>
            </a:pPr>
            <a:r>
              <a:rPr lang="en-US" sz="900" dirty="0">
                <a:solidFill>
                  <a:schemeClr val="tx1"/>
                </a:solidFill>
                <a:latin typeface="Univers ATT" panose="020B0603020202030204" pitchFamily="34" charset="0"/>
                <a:cs typeface="Times New Roman" panose="02020603050405020304" pitchFamily="18" charset="0"/>
              </a:rPr>
              <a:t>24% of H1 FY20 Revenue</a:t>
            </a:r>
            <a:endParaRPr lang="en-IN" sz="900" dirty="0">
              <a:solidFill>
                <a:schemeClr val="tx1"/>
              </a:solidFill>
              <a:latin typeface="Univers ATT" panose="020B0603020202030204" pitchFamily="34" charset="0"/>
              <a:cs typeface="Times New Roman" panose="02020603050405020304" pitchFamily="18" charset="0"/>
            </a:endParaRPr>
          </a:p>
        </p:txBody>
      </p:sp>
      <p:sp>
        <p:nvSpPr>
          <p:cNvPr id="92" name="TextBox 13"/>
          <p:cNvSpPr txBox="1">
            <a:spLocks noChangeArrowheads="1"/>
          </p:cNvSpPr>
          <p:nvPr/>
        </p:nvSpPr>
        <p:spPr bwMode="auto">
          <a:xfrm>
            <a:off x="4347665" y="3303330"/>
            <a:ext cx="2376000" cy="1240251"/>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wrap="square" anchor="ctr">
            <a:noAutofit/>
          </a:bodyPr>
          <a:lstStyle/>
          <a:p>
            <a:pPr marL="171450" indent="-171450">
              <a:spcBef>
                <a:spcPts val="200"/>
              </a:spcBef>
              <a:spcAft>
                <a:spcPts val="200"/>
              </a:spcAft>
              <a:buFont typeface="Arial" pitchFamily="34" charset="0"/>
              <a:buChar char="•"/>
            </a:pPr>
            <a:r>
              <a:rPr lang="en-US" sz="1050" dirty="0">
                <a:latin typeface="Univers ATT" panose="020B0603020202030204" pitchFamily="34" charset="0"/>
                <a:ea typeface="Arial Unicode MS" pitchFamily="34" charset="-128"/>
                <a:cs typeface="Times New Roman" panose="02020603050405020304" pitchFamily="18" charset="0"/>
              </a:rPr>
              <a:t>Hydraulic valves</a:t>
            </a:r>
          </a:p>
          <a:p>
            <a:pPr marL="171450" indent="-171450">
              <a:spcBef>
                <a:spcPts val="200"/>
              </a:spcBef>
              <a:spcAft>
                <a:spcPts val="200"/>
              </a:spcAft>
              <a:buFont typeface="Arial" pitchFamily="34" charset="0"/>
              <a:buChar char="•"/>
            </a:pPr>
            <a:r>
              <a:rPr lang="en-US" sz="1050" dirty="0">
                <a:latin typeface="Univers ATT" panose="020B0603020202030204" pitchFamily="34" charset="0"/>
                <a:ea typeface="Arial Unicode MS" pitchFamily="34" charset="-128"/>
                <a:cs typeface="Times New Roman" panose="02020603050405020304" pitchFamily="18" charset="0"/>
              </a:rPr>
              <a:t>Hydraulic gear pumps</a:t>
            </a:r>
          </a:p>
          <a:p>
            <a:pPr marL="171450" indent="-171450">
              <a:spcBef>
                <a:spcPts val="200"/>
              </a:spcBef>
              <a:spcAft>
                <a:spcPts val="200"/>
              </a:spcAft>
              <a:buFont typeface="Arial" pitchFamily="34" charset="0"/>
              <a:buChar char="•"/>
            </a:pPr>
            <a:r>
              <a:rPr lang="en-US" sz="1050" dirty="0">
                <a:latin typeface="Univers ATT" panose="020B0603020202030204" pitchFamily="34" charset="0"/>
                <a:ea typeface="Arial Unicode MS" pitchFamily="34" charset="-128"/>
                <a:cs typeface="Times New Roman" panose="02020603050405020304" pitchFamily="18" charset="0"/>
              </a:rPr>
              <a:t>Combined displacement pump packages</a:t>
            </a:r>
          </a:p>
          <a:p>
            <a:pPr marL="171450" indent="-171450">
              <a:spcBef>
                <a:spcPts val="200"/>
              </a:spcBef>
              <a:spcAft>
                <a:spcPts val="200"/>
              </a:spcAft>
              <a:buFont typeface="Arial" pitchFamily="34" charset="0"/>
              <a:buChar char="•"/>
            </a:pPr>
            <a:r>
              <a:rPr lang="en-US" sz="1050" dirty="0">
                <a:latin typeface="Univers ATT" panose="020B0603020202030204" pitchFamily="34" charset="0"/>
                <a:ea typeface="Arial Unicode MS" pitchFamily="34" charset="-128"/>
                <a:cs typeface="Times New Roman" panose="02020603050405020304" pitchFamily="18" charset="0"/>
              </a:rPr>
              <a:t>Fan drive systems</a:t>
            </a:r>
          </a:p>
          <a:p>
            <a:pPr marL="171450" indent="-171450">
              <a:spcBef>
                <a:spcPts val="200"/>
              </a:spcBef>
              <a:spcAft>
                <a:spcPts val="200"/>
              </a:spcAft>
              <a:buFont typeface="Arial" pitchFamily="34" charset="0"/>
              <a:buChar char="•"/>
            </a:pPr>
            <a:r>
              <a:rPr lang="en-US" sz="1050" dirty="0">
                <a:latin typeface="Univers ATT" panose="020B0603020202030204" pitchFamily="34" charset="0"/>
                <a:ea typeface="Arial Unicode MS" pitchFamily="34" charset="-128"/>
                <a:cs typeface="Times New Roman" panose="02020603050405020304" pitchFamily="18" charset="0"/>
              </a:rPr>
              <a:t>Fixed displacement pumps</a:t>
            </a:r>
          </a:p>
        </p:txBody>
      </p:sp>
      <p:pic>
        <p:nvPicPr>
          <p:cNvPr id="93" name="Picture 92" descr="Img027.jpg"/>
          <p:cNvPicPr>
            <a:picLocks noChangeAspect="1"/>
          </p:cNvPicPr>
          <p:nvPr/>
        </p:nvPicPr>
        <p:blipFill>
          <a:blip r:embed="rId3" cstate="email"/>
          <a:srcRect/>
          <a:stretch>
            <a:fillRect/>
          </a:stretch>
        </p:blipFill>
        <p:spPr>
          <a:xfrm>
            <a:off x="2735340" y="3303330"/>
            <a:ext cx="1515862" cy="1240251"/>
          </a:xfrm>
          <a:prstGeom prst="roundRect">
            <a:avLst>
              <a:gd name="adj" fmla="val 1769"/>
            </a:avLst>
          </a:prstGeom>
          <a:ln w="9525">
            <a:solidFill>
              <a:schemeClr val="tx1">
                <a:lumMod val="95000"/>
                <a:lumOff val="5000"/>
              </a:schemeClr>
            </a:solidFill>
          </a:ln>
        </p:spPr>
      </p:pic>
      <p:sp>
        <p:nvSpPr>
          <p:cNvPr id="56" name="TextBox 13"/>
          <p:cNvSpPr txBox="1">
            <a:spLocks noChangeArrowheads="1"/>
          </p:cNvSpPr>
          <p:nvPr/>
        </p:nvSpPr>
        <p:spPr bwMode="auto">
          <a:xfrm>
            <a:off x="6822486" y="4679962"/>
            <a:ext cx="2126309" cy="1240251"/>
          </a:xfrm>
          <a:prstGeom prst="roundRect">
            <a:avLst>
              <a:gd name="adj" fmla="val 2015"/>
            </a:avLst>
          </a:prstGeom>
          <a:ln>
            <a:noFill/>
            <a:headEnd/>
            <a:tailEnd/>
          </a:ln>
        </p:spPr>
        <p:style>
          <a:lnRef idx="1">
            <a:schemeClr val="dk1"/>
          </a:lnRef>
          <a:fillRef idx="2">
            <a:schemeClr val="dk1"/>
          </a:fillRef>
          <a:effectRef idx="1">
            <a:schemeClr val="dk1"/>
          </a:effectRef>
          <a:fontRef idx="minor">
            <a:schemeClr val="dk1"/>
          </a:fontRef>
        </p:style>
        <p:txBody>
          <a:bodyPr wrap="square" anchor="ctr">
            <a:noAutofit/>
          </a:bodyPr>
          <a:lstStyle/>
          <a:p>
            <a:pPr marL="171450" indent="-171450">
              <a:spcBef>
                <a:spcPts val="200"/>
              </a:spcBef>
              <a:spcAft>
                <a:spcPts val="300"/>
              </a:spcAft>
              <a:buFont typeface="Arial" pitchFamily="34" charset="0"/>
              <a:buChar char="•"/>
            </a:pPr>
            <a:endParaRPr lang="en-US" sz="1050" dirty="0">
              <a:solidFill>
                <a:schemeClr val="dk1"/>
              </a:solidFill>
              <a:latin typeface="Univers ATT" panose="020B0603020202030204" pitchFamily="34" charset="0"/>
              <a:ea typeface="Arial Unicode MS" pitchFamily="34" charset="-128"/>
              <a:cs typeface="Times New Roman" panose="02020603050405020304" pitchFamily="18" charset="0"/>
            </a:endParaRPr>
          </a:p>
        </p:txBody>
      </p:sp>
      <p:sp>
        <p:nvSpPr>
          <p:cNvPr id="12" name="Rectangle 11"/>
          <p:cNvSpPr/>
          <p:nvPr/>
        </p:nvSpPr>
        <p:spPr>
          <a:xfrm>
            <a:off x="1481308" y="4682546"/>
            <a:ext cx="1157568" cy="1240251"/>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nSpc>
                <a:spcPct val="110000"/>
              </a:lnSpc>
              <a:defRPr/>
            </a:pPr>
            <a:r>
              <a:rPr lang="en-US" sz="1100" b="1" dirty="0">
                <a:solidFill>
                  <a:schemeClr val="tx1"/>
                </a:solidFill>
                <a:latin typeface="Univers ATT" panose="020B0603020202030204" pitchFamily="34" charset="0"/>
                <a:cs typeface="Times New Roman" panose="02020603050405020304" pitchFamily="18" charset="0"/>
              </a:rPr>
              <a:t>AEROSPACE &amp; DEFENCE</a:t>
            </a:r>
          </a:p>
          <a:p>
            <a:pPr>
              <a:lnSpc>
                <a:spcPct val="110000"/>
              </a:lnSpc>
              <a:defRPr/>
            </a:pPr>
            <a:endParaRPr lang="en-US" sz="1000" b="1" dirty="0">
              <a:solidFill>
                <a:schemeClr val="tx1"/>
              </a:solidFill>
              <a:latin typeface="Univers ATT" panose="020B0603020202030204" pitchFamily="34" charset="0"/>
              <a:cs typeface="Times New Roman" panose="02020603050405020304" pitchFamily="18" charset="0"/>
            </a:endParaRPr>
          </a:p>
          <a:p>
            <a:pPr>
              <a:lnSpc>
                <a:spcPct val="110000"/>
              </a:lnSpc>
              <a:defRPr/>
            </a:pPr>
            <a:endParaRPr lang="en-US" sz="1000" b="1" dirty="0">
              <a:solidFill>
                <a:schemeClr val="tx1"/>
              </a:solidFill>
              <a:latin typeface="Univers ATT" panose="020B0603020202030204" pitchFamily="34" charset="0"/>
              <a:cs typeface="Times New Roman" panose="02020603050405020304" pitchFamily="18" charset="0"/>
            </a:endParaRPr>
          </a:p>
          <a:p>
            <a:pPr>
              <a:lnSpc>
                <a:spcPct val="110000"/>
              </a:lnSpc>
              <a:defRPr/>
            </a:pPr>
            <a:r>
              <a:rPr lang="en-US" sz="900" dirty="0">
                <a:solidFill>
                  <a:schemeClr val="tx1"/>
                </a:solidFill>
                <a:latin typeface="Univers ATT" panose="020B0603020202030204" pitchFamily="34" charset="0"/>
                <a:cs typeface="Times New Roman" panose="02020603050405020304" pitchFamily="18" charset="0"/>
              </a:rPr>
              <a:t>34% of H1 FY20 Revenue</a:t>
            </a:r>
            <a:endParaRPr lang="en-IN" sz="900" dirty="0">
              <a:solidFill>
                <a:schemeClr val="tx1"/>
              </a:solidFill>
              <a:latin typeface="Univers ATT" panose="020B0603020202030204" pitchFamily="34" charset="0"/>
              <a:cs typeface="Times New Roman" panose="02020603050405020304" pitchFamily="18" charset="0"/>
            </a:endParaRPr>
          </a:p>
        </p:txBody>
      </p:sp>
      <p:sp>
        <p:nvSpPr>
          <p:cNvPr id="29" name="TextBox 13"/>
          <p:cNvSpPr txBox="1">
            <a:spLocks noChangeArrowheads="1"/>
          </p:cNvSpPr>
          <p:nvPr/>
        </p:nvSpPr>
        <p:spPr bwMode="auto">
          <a:xfrm>
            <a:off x="4347665" y="4682546"/>
            <a:ext cx="2376000" cy="1240251"/>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wrap="square" anchor="ctr">
            <a:noAutofit/>
          </a:bodyPr>
          <a:lstStyle/>
          <a:p>
            <a:pPr marL="171450" indent="-171450">
              <a:spcAft>
                <a:spcPts val="300"/>
              </a:spcAft>
              <a:buFont typeface="Arial" pitchFamily="34" charset="0"/>
              <a:buChar char="•"/>
            </a:pPr>
            <a:r>
              <a:rPr lang="en-US" sz="1050" dirty="0">
                <a:latin typeface="Univers ATT" panose="020B0603020202030204" pitchFamily="34" charset="0"/>
                <a:ea typeface="Arial Unicode MS" pitchFamily="34" charset="-128"/>
                <a:cs typeface="Times New Roman" panose="02020603050405020304" pitchFamily="18" charset="0"/>
              </a:rPr>
              <a:t>Wings, rear fuselages, ailerons, wing flaps and major airframe structures</a:t>
            </a:r>
          </a:p>
          <a:p>
            <a:pPr marL="171450" indent="-171450">
              <a:spcAft>
                <a:spcPts val="300"/>
              </a:spcAft>
              <a:buFont typeface="Arial" pitchFamily="34" charset="0"/>
              <a:buChar char="•"/>
            </a:pPr>
            <a:r>
              <a:rPr lang="en-US" sz="1050" dirty="0">
                <a:latin typeface="Univers ATT" panose="020B0603020202030204" pitchFamily="34" charset="0"/>
                <a:ea typeface="Arial Unicode MS" pitchFamily="34" charset="-128"/>
                <a:cs typeface="Times New Roman" panose="02020603050405020304" pitchFamily="18" charset="0"/>
              </a:rPr>
              <a:t>Ramp structure assembly</a:t>
            </a:r>
          </a:p>
          <a:p>
            <a:pPr marL="171450" indent="-171450">
              <a:spcAft>
                <a:spcPts val="300"/>
              </a:spcAft>
              <a:buFont typeface="Arial" pitchFamily="34" charset="0"/>
              <a:buChar char="•"/>
            </a:pPr>
            <a:r>
              <a:rPr lang="en-US" sz="1050" dirty="0">
                <a:latin typeface="Univers ATT" panose="020B0603020202030204" pitchFamily="34" charset="0"/>
                <a:ea typeface="Arial Unicode MS" pitchFamily="34" charset="-128"/>
                <a:cs typeface="Times New Roman" panose="02020603050405020304" pitchFamily="18" charset="0"/>
              </a:rPr>
              <a:t>AFT Pylon assembly</a:t>
            </a:r>
          </a:p>
          <a:p>
            <a:pPr marL="171450" indent="-171450">
              <a:spcAft>
                <a:spcPts val="300"/>
              </a:spcAft>
              <a:buFont typeface="Arial" pitchFamily="34" charset="0"/>
              <a:buChar char="•"/>
            </a:pPr>
            <a:r>
              <a:rPr lang="en-US" sz="1050" dirty="0">
                <a:latin typeface="Univers ATT" panose="020B0603020202030204" pitchFamily="34" charset="0"/>
                <a:ea typeface="Arial Unicode MS" pitchFamily="34" charset="-128"/>
                <a:cs typeface="Times New Roman" panose="02020603050405020304" pitchFamily="18" charset="0"/>
              </a:rPr>
              <a:t>Defense products and solutions</a:t>
            </a:r>
          </a:p>
        </p:txBody>
      </p:sp>
      <p:pic>
        <p:nvPicPr>
          <p:cNvPr id="32" name="Picture 31" descr="Img035.jpg"/>
          <p:cNvPicPr>
            <a:picLocks noChangeAspect="1"/>
          </p:cNvPicPr>
          <p:nvPr/>
        </p:nvPicPr>
        <p:blipFill>
          <a:blip r:embed="rId4" cstate="email"/>
          <a:srcRect/>
          <a:stretch>
            <a:fillRect/>
          </a:stretch>
        </p:blipFill>
        <p:spPr>
          <a:xfrm>
            <a:off x="2735340" y="4682546"/>
            <a:ext cx="1515862" cy="1240251"/>
          </a:xfrm>
          <a:prstGeom prst="roundRect">
            <a:avLst>
              <a:gd name="adj" fmla="val 1769"/>
            </a:avLst>
          </a:prstGeom>
          <a:ln w="9525">
            <a:solidFill>
              <a:schemeClr val="tx1">
                <a:lumMod val="95000"/>
                <a:lumOff val="5000"/>
              </a:schemeClr>
            </a:solidFill>
          </a:ln>
        </p:spPr>
      </p:pic>
      <p:sp>
        <p:nvSpPr>
          <p:cNvPr id="41"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ATT" panose="020B0603020202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000" i="0" u="none" strike="noStrike" kern="1200" cap="none" spc="0" normalizeH="0" baseline="0" noProof="0" dirty="0">
              <a:ln>
                <a:noFill/>
              </a:ln>
              <a:effectLst/>
              <a:uLnTx/>
              <a:uFillTx/>
              <a:latin typeface="Univers ATT" panose="020B0603020202030204" pitchFamily="34" charset="0"/>
            </a:endParaRPr>
          </a:p>
        </p:txBody>
      </p:sp>
      <p:sp>
        <p:nvSpPr>
          <p:cNvPr id="58" name="Rectangle 57"/>
          <p:cNvSpPr/>
          <p:nvPr/>
        </p:nvSpPr>
        <p:spPr>
          <a:xfrm>
            <a:off x="6812309" y="2146246"/>
            <a:ext cx="1021277" cy="861774"/>
          </a:xfrm>
          <a:prstGeom prst="rect">
            <a:avLst/>
          </a:prstGeom>
        </p:spPr>
        <p:txBody>
          <a:bodyPr wrap="square">
            <a:spAutoFit/>
          </a:bodyPr>
          <a:lstStyle/>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Audi </a:t>
            </a: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BMW</a:t>
            </a: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Daimler </a:t>
            </a: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Ford </a:t>
            </a:r>
          </a:p>
        </p:txBody>
      </p:sp>
      <p:sp>
        <p:nvSpPr>
          <p:cNvPr id="59" name="Rectangle 58"/>
          <p:cNvSpPr/>
          <p:nvPr/>
        </p:nvSpPr>
        <p:spPr>
          <a:xfrm>
            <a:off x="7726710" y="2146246"/>
            <a:ext cx="1128153" cy="861774"/>
          </a:xfrm>
          <a:prstGeom prst="rect">
            <a:avLst/>
          </a:prstGeom>
        </p:spPr>
        <p:txBody>
          <a:bodyPr wrap="square">
            <a:spAutoFit/>
          </a:bodyPr>
          <a:lstStyle/>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Hyundai</a:t>
            </a: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Nissan </a:t>
            </a: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Tata Motors</a:t>
            </a: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Volkswagen</a:t>
            </a:r>
          </a:p>
        </p:txBody>
      </p:sp>
      <p:sp>
        <p:nvSpPr>
          <p:cNvPr id="60" name="Rectangle 59"/>
          <p:cNvSpPr/>
          <p:nvPr/>
        </p:nvSpPr>
        <p:spPr>
          <a:xfrm>
            <a:off x="6812309" y="3393157"/>
            <a:ext cx="950023" cy="861774"/>
          </a:xfrm>
          <a:prstGeom prst="rect">
            <a:avLst/>
          </a:prstGeom>
        </p:spPr>
        <p:txBody>
          <a:bodyPr wrap="square">
            <a:spAutoFit/>
          </a:bodyPr>
          <a:lstStyle/>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Cummins</a:t>
            </a:r>
          </a:p>
          <a:p>
            <a:pPr marL="171450" indent="-171450">
              <a:spcBef>
                <a:spcPts val="200"/>
              </a:spcBef>
              <a:spcAft>
                <a:spcPts val="200"/>
              </a:spcAft>
              <a:buFont typeface="Arial" pitchFamily="34" charset="0"/>
              <a:buChar char="•"/>
            </a:pPr>
            <a:r>
              <a:rPr lang="en-US" sz="1000" dirty="0" err="1">
                <a:latin typeface="Univers ATT" panose="020B0603020202030204" pitchFamily="34" charset="0"/>
                <a:ea typeface="Arial Unicode MS" pitchFamily="34" charset="-128"/>
                <a:cs typeface="Times New Roman" panose="02020603050405020304" pitchFamily="18" charset="0"/>
              </a:rPr>
              <a:t>Eicher</a:t>
            </a:r>
            <a:endParaRPr lang="en-US" sz="1000" dirty="0">
              <a:latin typeface="Univers ATT" panose="020B0603020202030204" pitchFamily="34" charset="0"/>
              <a:ea typeface="Arial Unicode MS" pitchFamily="34" charset="-128"/>
              <a:cs typeface="Times New Roman" panose="02020603050405020304" pitchFamily="18" charset="0"/>
            </a:endParaRP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Escorts</a:t>
            </a: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John Deere</a:t>
            </a:r>
          </a:p>
        </p:txBody>
      </p:sp>
      <p:sp>
        <p:nvSpPr>
          <p:cNvPr id="61" name="Rectangle 60"/>
          <p:cNvSpPr/>
          <p:nvPr/>
        </p:nvSpPr>
        <p:spPr>
          <a:xfrm>
            <a:off x="7726710" y="3393157"/>
            <a:ext cx="1128153" cy="1118255"/>
          </a:xfrm>
          <a:prstGeom prst="rect">
            <a:avLst/>
          </a:prstGeom>
        </p:spPr>
        <p:txBody>
          <a:bodyPr wrap="square">
            <a:spAutoFit/>
          </a:bodyPr>
          <a:lstStyle/>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Mahindra &amp; Mahindra</a:t>
            </a: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New Holland Fiat </a:t>
            </a: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Same </a:t>
            </a:r>
            <a:r>
              <a:rPr lang="en-US" sz="1000" dirty="0" err="1">
                <a:latin typeface="Univers ATT" panose="020B0603020202030204" pitchFamily="34" charset="0"/>
                <a:ea typeface="Arial Unicode MS" pitchFamily="34" charset="-128"/>
                <a:cs typeface="Times New Roman" panose="02020603050405020304" pitchFamily="18" charset="0"/>
              </a:rPr>
              <a:t>Deutz-Fahr</a:t>
            </a:r>
            <a:endParaRPr lang="en-US" sz="1000" dirty="0">
              <a:latin typeface="Univers ATT" panose="020B0603020202030204" pitchFamily="34" charset="0"/>
              <a:ea typeface="Arial Unicode MS" pitchFamily="34" charset="-128"/>
              <a:cs typeface="Times New Roman" panose="02020603050405020304" pitchFamily="18" charset="0"/>
            </a:endParaRPr>
          </a:p>
        </p:txBody>
      </p:sp>
      <p:sp>
        <p:nvSpPr>
          <p:cNvPr id="62" name="Rectangle 61"/>
          <p:cNvSpPr/>
          <p:nvPr/>
        </p:nvSpPr>
        <p:spPr>
          <a:xfrm>
            <a:off x="6812309" y="4984445"/>
            <a:ext cx="1021277" cy="656590"/>
          </a:xfrm>
          <a:prstGeom prst="rect">
            <a:avLst/>
          </a:prstGeom>
        </p:spPr>
        <p:txBody>
          <a:bodyPr wrap="square">
            <a:spAutoFit/>
          </a:bodyPr>
          <a:lstStyle/>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Airbus</a:t>
            </a: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Boeing</a:t>
            </a: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Bell </a:t>
            </a:r>
          </a:p>
        </p:txBody>
      </p:sp>
      <p:sp>
        <p:nvSpPr>
          <p:cNvPr id="63" name="Rectangle 62"/>
          <p:cNvSpPr/>
          <p:nvPr/>
        </p:nvSpPr>
        <p:spPr>
          <a:xfrm>
            <a:off x="7726710" y="4984445"/>
            <a:ext cx="1128153" cy="605294"/>
          </a:xfrm>
          <a:prstGeom prst="rect">
            <a:avLst/>
          </a:prstGeom>
        </p:spPr>
        <p:txBody>
          <a:bodyPr wrap="square">
            <a:spAutoFit/>
          </a:bodyPr>
          <a:lstStyle/>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Spirit </a:t>
            </a:r>
            <a:r>
              <a:rPr lang="en-US" sz="1000" dirty="0" err="1">
                <a:latin typeface="Univers ATT" panose="020B0603020202030204" pitchFamily="34" charset="0"/>
                <a:ea typeface="Arial Unicode MS" pitchFamily="34" charset="-128"/>
                <a:cs typeface="Times New Roman" panose="02020603050405020304" pitchFamily="18" charset="0"/>
              </a:rPr>
              <a:t>Aerosystems</a:t>
            </a:r>
            <a:endParaRPr lang="en-US" sz="1000" dirty="0">
              <a:latin typeface="Univers ATT" panose="020B0603020202030204" pitchFamily="34" charset="0"/>
              <a:ea typeface="Arial Unicode MS" pitchFamily="34" charset="-128"/>
              <a:cs typeface="Times New Roman" panose="02020603050405020304" pitchFamily="18" charset="0"/>
            </a:endParaRP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HAL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417320" y="1005840"/>
            <a:ext cx="7427742" cy="533400"/>
          </a:xfrm>
        </p:spPr>
        <p:txBody>
          <a:bodyPr/>
          <a:lstStyle/>
          <a:p>
            <a:r>
              <a:rPr lang="en-IN" dirty="0">
                <a:latin typeface="Univers ATT" panose="020B0603020202030204" pitchFamily="34" charset="0"/>
              </a:rPr>
              <a:t>BLUE CHIP </a:t>
            </a:r>
            <a:r>
              <a:rPr lang="en-IN" dirty="0">
                <a:solidFill>
                  <a:srgbClr val="B11116"/>
                </a:solidFill>
                <a:latin typeface="Univers ATT" panose="020B0603020202030204" pitchFamily="34" charset="0"/>
              </a:rPr>
              <a:t>INVESTOR BASE</a:t>
            </a:r>
          </a:p>
        </p:txBody>
      </p:sp>
      <p:sp>
        <p:nvSpPr>
          <p:cNvPr id="29" name="TextBox 28"/>
          <p:cNvSpPr txBox="1"/>
          <p:nvPr/>
        </p:nvSpPr>
        <p:spPr>
          <a:xfrm>
            <a:off x="5223702" y="1402236"/>
            <a:ext cx="3558558" cy="307777"/>
          </a:xfrm>
          <a:prstGeom prst="rect">
            <a:avLst/>
          </a:prstGeom>
          <a:noFill/>
        </p:spPr>
        <p:txBody>
          <a:bodyPr wrap="square" rtlCol="0">
            <a:spAutoFit/>
          </a:bodyPr>
          <a:lstStyle/>
          <a:p>
            <a:r>
              <a:rPr lang="en-US" sz="1400" b="1" dirty="0">
                <a:solidFill>
                  <a:srgbClr val="0070C0"/>
                </a:solidFill>
                <a:latin typeface="Univers ATT" panose="020B0603020202030204" pitchFamily="34" charset="0"/>
                <a:cs typeface="Times New Roman" panose="02020603050405020304" pitchFamily="18" charset="0"/>
              </a:rPr>
              <a:t>Key Institutional Investors</a:t>
            </a:r>
            <a:endParaRPr lang="en-IN" sz="1400" b="1" dirty="0">
              <a:solidFill>
                <a:srgbClr val="0070C0"/>
              </a:solidFill>
              <a:latin typeface="Univers ATT" panose="020B0603020202030204" pitchFamily="34" charset="0"/>
              <a:cs typeface="Times New Roman" panose="02020603050405020304" pitchFamily="18" charset="0"/>
            </a:endParaRPr>
          </a:p>
        </p:txBody>
      </p:sp>
      <p:graphicFrame>
        <p:nvGraphicFramePr>
          <p:cNvPr id="35" name="Table 34"/>
          <p:cNvGraphicFramePr>
            <a:graphicFrameLocks noGrp="1"/>
          </p:cNvGraphicFramePr>
          <p:nvPr>
            <p:extLst>
              <p:ext uri="{D42A27DB-BD31-4B8C-83A1-F6EECF244321}">
                <p14:modId xmlns:p14="http://schemas.microsoft.com/office/powerpoint/2010/main" val="3803988180"/>
              </p:ext>
            </p:extLst>
          </p:nvPr>
        </p:nvGraphicFramePr>
        <p:xfrm>
          <a:off x="1518142" y="3912964"/>
          <a:ext cx="3474721" cy="2017890"/>
        </p:xfrm>
        <a:graphic>
          <a:graphicData uri="http://schemas.openxmlformats.org/drawingml/2006/table">
            <a:tbl>
              <a:tblPr firstRow="1" bandRow="1">
                <a:tableStyleId>{073A0DAA-6AF3-43AB-8588-CEC1D06C72B9}</a:tableStyleId>
              </a:tblPr>
              <a:tblGrid>
                <a:gridCol w="935065">
                  <a:extLst>
                    <a:ext uri="{9D8B030D-6E8A-4147-A177-3AD203B41FA5}">
                      <a16:colId xmlns:a16="http://schemas.microsoft.com/office/drawing/2014/main" val="20000"/>
                    </a:ext>
                  </a:extLst>
                </a:gridCol>
                <a:gridCol w="634914">
                  <a:extLst>
                    <a:ext uri="{9D8B030D-6E8A-4147-A177-3AD203B41FA5}">
                      <a16:colId xmlns:a16="http://schemas.microsoft.com/office/drawing/2014/main" val="20003"/>
                    </a:ext>
                  </a:extLst>
                </a:gridCol>
                <a:gridCol w="634914">
                  <a:extLst>
                    <a:ext uri="{9D8B030D-6E8A-4147-A177-3AD203B41FA5}">
                      <a16:colId xmlns:a16="http://schemas.microsoft.com/office/drawing/2014/main" val="3949414765"/>
                    </a:ext>
                  </a:extLst>
                </a:gridCol>
                <a:gridCol w="634914">
                  <a:extLst>
                    <a:ext uri="{9D8B030D-6E8A-4147-A177-3AD203B41FA5}">
                      <a16:colId xmlns:a16="http://schemas.microsoft.com/office/drawing/2014/main" val="77868344"/>
                    </a:ext>
                  </a:extLst>
                </a:gridCol>
                <a:gridCol w="634914">
                  <a:extLst>
                    <a:ext uri="{9D8B030D-6E8A-4147-A177-3AD203B41FA5}">
                      <a16:colId xmlns:a16="http://schemas.microsoft.com/office/drawing/2014/main" val="1341724851"/>
                    </a:ext>
                  </a:extLst>
                </a:gridCol>
              </a:tblGrid>
              <a:tr h="336315">
                <a:tc>
                  <a:txBody>
                    <a:bodyPr/>
                    <a:lstStyle/>
                    <a:p>
                      <a:r>
                        <a:rPr lang="en-US" sz="1000" dirty="0">
                          <a:latin typeface="Univers" panose="020B0503020202020204" pitchFamily="34" charset="0"/>
                        </a:rPr>
                        <a:t>Shareholders</a:t>
                      </a:r>
                      <a:endParaRPr lang="en-IN" sz="1000" dirty="0">
                        <a:latin typeface="Univers" panose="020B0503020202020204" pitchFamily="34" charset="0"/>
                        <a:cs typeface="Times New Roman" panose="02020603050405020304" pitchFamily="18" charset="0"/>
                      </a:endParaRPr>
                    </a:p>
                  </a:txBody>
                  <a:tcPr marL="45720" marR="4572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marL="0" algn="ctr" defTabSz="914400" rtl="0" eaLnBrk="1" latinLnBrk="0" hangingPunct="1"/>
                      <a:r>
                        <a:rPr lang="en-IN" sz="1000" b="1" kern="1200" dirty="0">
                          <a:solidFill>
                            <a:schemeClr val="lt1"/>
                          </a:solidFill>
                          <a:latin typeface="Univers" panose="020B0503020202020204" pitchFamily="34" charset="0"/>
                          <a:ea typeface="+mn-ea"/>
                          <a:cs typeface="Times New Roman" panose="02020603050405020304" pitchFamily="18" charset="0"/>
                        </a:rPr>
                        <a:t>Dec-18</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marL="0" algn="ctr" defTabSz="914400" rtl="0" eaLnBrk="1" latinLnBrk="0" hangingPunct="1"/>
                      <a:r>
                        <a:rPr lang="en-IN" sz="1000" b="1" kern="1200" dirty="0">
                          <a:solidFill>
                            <a:schemeClr val="lt1"/>
                          </a:solidFill>
                          <a:latin typeface="Univers" panose="020B0503020202020204" pitchFamily="34" charset="0"/>
                          <a:ea typeface="+mn-ea"/>
                          <a:cs typeface="Times New Roman" panose="02020603050405020304" pitchFamily="18" charset="0"/>
                        </a:rPr>
                        <a:t>Mar-19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marL="0" algn="ctr" defTabSz="914400" rtl="0" eaLnBrk="1" latinLnBrk="0" hangingPunct="1"/>
                      <a:r>
                        <a:rPr lang="en-IN" sz="1000" b="1" kern="1200" dirty="0">
                          <a:solidFill>
                            <a:schemeClr val="lt1"/>
                          </a:solidFill>
                          <a:latin typeface="Univers" panose="020B0503020202020204" pitchFamily="34" charset="0"/>
                          <a:ea typeface="+mn-ea"/>
                          <a:cs typeface="Times New Roman" panose="02020603050405020304" pitchFamily="18" charset="0"/>
                        </a:rPr>
                        <a:t>Jun-19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marL="0" algn="ctr" defTabSz="914400" rtl="0" eaLnBrk="1" latinLnBrk="0" hangingPunct="1"/>
                      <a:r>
                        <a:rPr lang="en-IN" sz="1000" b="1" kern="1200" dirty="0">
                          <a:solidFill>
                            <a:schemeClr val="lt1"/>
                          </a:solidFill>
                          <a:latin typeface="Univers" panose="020B0503020202020204" pitchFamily="34" charset="0"/>
                          <a:ea typeface="+mn-ea"/>
                          <a:cs typeface="Times New Roman" panose="02020603050405020304" pitchFamily="18" charset="0"/>
                        </a:rPr>
                        <a:t>Sep-19</a:t>
                      </a:r>
                    </a:p>
                  </a:txBody>
                  <a:tcPr marL="45720" marR="4572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extLst>
                  <a:ext uri="{0D108BD9-81ED-4DB2-BD59-A6C34878D82A}">
                    <a16:rowId xmlns:a16="http://schemas.microsoft.com/office/drawing/2014/main" val="10000"/>
                  </a:ext>
                </a:extLst>
              </a:tr>
              <a:tr h="336315">
                <a:tc>
                  <a:txBody>
                    <a:bodyPr/>
                    <a:lstStyle/>
                    <a:p>
                      <a:pPr marL="0" algn="l" defTabSz="914400" rtl="0" eaLnBrk="1" latinLnBrk="0" hangingPunct="1"/>
                      <a:r>
                        <a:rPr lang="en-US" sz="1000" kern="1200" dirty="0">
                          <a:latin typeface="Univers" panose="020B0503020202020204" pitchFamily="34" charset="0"/>
                        </a:rPr>
                        <a:t>Promoters</a:t>
                      </a:r>
                      <a:endParaRPr lang="en-IN" sz="1000" kern="1200" baseline="30000" dirty="0">
                        <a:solidFill>
                          <a:schemeClr val="dk1"/>
                        </a:solidFill>
                        <a:latin typeface="Univers" panose="020B0503020202020204" pitchFamily="34" charset="0"/>
                        <a:ea typeface="+mn-ea"/>
                        <a:cs typeface="Times New Roman" panose="02020603050405020304" pitchFamily="18" charset="0"/>
                      </a:endParaRPr>
                    </a:p>
                  </a:txBody>
                  <a:tcPr marL="45720" marR="45720"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000" b="0" kern="1200" dirty="0">
                          <a:solidFill>
                            <a:schemeClr val="tx1"/>
                          </a:solidFill>
                          <a:latin typeface="Univers" panose="020B0503020202020204" pitchFamily="34" charset="0"/>
                          <a:ea typeface="+mn-ea"/>
                          <a:cs typeface="Times New Roman" panose="02020603050405020304" pitchFamily="18" charset="0"/>
                        </a:rPr>
                        <a:t>50.2%</a:t>
                      </a:r>
                    </a:p>
                  </a:txBody>
                  <a:tcPr marL="45720" marR="45720"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000" b="0" kern="1200" dirty="0">
                          <a:solidFill>
                            <a:schemeClr val="tx1"/>
                          </a:solidFill>
                          <a:latin typeface="Univers" panose="020B0503020202020204" pitchFamily="34" charset="0"/>
                          <a:ea typeface="+mn-ea"/>
                          <a:cs typeface="Times New Roman" panose="02020603050405020304" pitchFamily="18" charset="0"/>
                        </a:rPr>
                        <a:t>48.8%</a:t>
                      </a:r>
                    </a:p>
                  </a:txBody>
                  <a:tcPr marL="45720" marR="45720"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000" b="0" kern="1200" dirty="0">
                          <a:solidFill>
                            <a:schemeClr val="tx1"/>
                          </a:solidFill>
                          <a:latin typeface="Univers" panose="020B0503020202020204" pitchFamily="34" charset="0"/>
                          <a:ea typeface="+mn-ea"/>
                          <a:cs typeface="Times New Roman" panose="02020603050405020304" pitchFamily="18" charset="0"/>
                        </a:rPr>
                        <a:t>48.8%</a:t>
                      </a:r>
                    </a:p>
                  </a:txBody>
                  <a:tcPr marL="45720" marR="45720"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000" b="0" kern="1200" dirty="0">
                          <a:solidFill>
                            <a:schemeClr val="tx1"/>
                          </a:solidFill>
                          <a:latin typeface="Univers" panose="020B0503020202020204" pitchFamily="34" charset="0"/>
                          <a:ea typeface="+mn-ea"/>
                          <a:cs typeface="Times New Roman" panose="02020603050405020304" pitchFamily="18" charset="0"/>
                        </a:rPr>
                        <a:t>48.8%</a:t>
                      </a:r>
                    </a:p>
                  </a:txBody>
                  <a:tcPr marL="45720" marR="4572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36315">
                <a:tc>
                  <a:txBody>
                    <a:bodyPr/>
                    <a:lstStyle/>
                    <a:p>
                      <a:pPr marL="0" algn="l" defTabSz="914400" rtl="0" eaLnBrk="1" latinLnBrk="0" hangingPunct="1"/>
                      <a:r>
                        <a:rPr lang="en-US" sz="1000" kern="1200" dirty="0">
                          <a:latin typeface="Univers" panose="020B0503020202020204" pitchFamily="34" charset="0"/>
                        </a:rPr>
                        <a:t>FIIs</a:t>
                      </a:r>
                      <a:endParaRPr lang="en-IN" sz="1000" kern="1200" dirty="0">
                        <a:solidFill>
                          <a:schemeClr val="dk1"/>
                        </a:solidFill>
                        <a:latin typeface="Univers" panose="020B0503020202020204" pitchFamily="34" charset="0"/>
                        <a:ea typeface="+mn-ea"/>
                        <a:cs typeface="Times New Roman" panose="02020603050405020304" pitchFamily="18" charset="0"/>
                      </a:endParaRP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13.4%</a:t>
                      </a: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14.7%</a:t>
                      </a: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14.8%</a:t>
                      </a: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14.9%</a:t>
                      </a:r>
                    </a:p>
                  </a:txBody>
                  <a:tcPr marL="45720" marR="45720" anchor="ctr"/>
                </a:tc>
                <a:extLst>
                  <a:ext uri="{0D108BD9-81ED-4DB2-BD59-A6C34878D82A}">
                    <a16:rowId xmlns:a16="http://schemas.microsoft.com/office/drawing/2014/main" val="10002"/>
                  </a:ext>
                </a:extLst>
              </a:tr>
              <a:tr h="336315">
                <a:tc>
                  <a:txBody>
                    <a:bodyPr/>
                    <a:lstStyle/>
                    <a:p>
                      <a:pPr marL="0" algn="l" defTabSz="914400" rtl="0" eaLnBrk="1" latinLnBrk="0" hangingPunct="1"/>
                      <a:r>
                        <a:rPr lang="en-US" sz="1000" kern="1200" dirty="0">
                          <a:latin typeface="Univers" panose="020B0503020202020204" pitchFamily="34" charset="0"/>
                        </a:rPr>
                        <a:t>DIIs</a:t>
                      </a:r>
                      <a:endParaRPr lang="en-IN" sz="1000" kern="1200" dirty="0">
                        <a:solidFill>
                          <a:schemeClr val="dk1"/>
                        </a:solidFill>
                        <a:latin typeface="Univers" panose="020B0503020202020204" pitchFamily="34" charset="0"/>
                        <a:ea typeface="+mn-ea"/>
                        <a:cs typeface="Times New Roman" panose="02020603050405020304" pitchFamily="18" charset="0"/>
                      </a:endParaRP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10.8%</a:t>
                      </a: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10.8%</a:t>
                      </a: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10.8%</a:t>
                      </a: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10.8%</a:t>
                      </a:r>
                    </a:p>
                  </a:txBody>
                  <a:tcPr marL="45720" marR="45720" anchor="ctr"/>
                </a:tc>
                <a:extLst>
                  <a:ext uri="{0D108BD9-81ED-4DB2-BD59-A6C34878D82A}">
                    <a16:rowId xmlns:a16="http://schemas.microsoft.com/office/drawing/2014/main" val="10003"/>
                  </a:ext>
                </a:extLst>
              </a:tr>
              <a:tr h="336315">
                <a:tc>
                  <a:txBody>
                    <a:bodyPr/>
                    <a:lstStyle/>
                    <a:p>
                      <a:pPr marL="0" algn="l" defTabSz="914400" rtl="0" eaLnBrk="1" latinLnBrk="0" hangingPunct="1"/>
                      <a:r>
                        <a:rPr lang="en-US" sz="1000" kern="1200" dirty="0">
                          <a:latin typeface="Univers" panose="020B0503020202020204" pitchFamily="34" charset="0"/>
                        </a:rPr>
                        <a:t>Others</a:t>
                      </a:r>
                      <a:endParaRPr lang="en-IN" sz="1000" kern="1200" dirty="0">
                        <a:solidFill>
                          <a:schemeClr val="dk1"/>
                        </a:solidFill>
                        <a:latin typeface="Univers" panose="020B0503020202020204" pitchFamily="34" charset="0"/>
                        <a:ea typeface="+mn-ea"/>
                        <a:cs typeface="Times New Roman" panose="02020603050405020304" pitchFamily="18" charset="0"/>
                      </a:endParaRP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25.6%</a:t>
                      </a: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25.7%</a:t>
                      </a: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25.6%</a:t>
                      </a: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25.5%</a:t>
                      </a:r>
                    </a:p>
                  </a:txBody>
                  <a:tcPr marL="45720" marR="45720" anchor="ctr"/>
                </a:tc>
                <a:extLst>
                  <a:ext uri="{0D108BD9-81ED-4DB2-BD59-A6C34878D82A}">
                    <a16:rowId xmlns:a16="http://schemas.microsoft.com/office/drawing/2014/main" val="10004"/>
                  </a:ext>
                </a:extLst>
              </a:tr>
              <a:tr h="336315">
                <a:tc>
                  <a:txBody>
                    <a:bodyPr/>
                    <a:lstStyle/>
                    <a:p>
                      <a:pPr marL="0" algn="l" defTabSz="914400" rtl="0" eaLnBrk="1" latinLnBrk="0" hangingPunct="1"/>
                      <a:r>
                        <a:rPr lang="en-US" sz="1000" b="1" kern="1200" dirty="0">
                          <a:latin typeface="Univers" panose="020B0503020202020204" pitchFamily="34" charset="0"/>
                        </a:rPr>
                        <a:t>Total</a:t>
                      </a:r>
                      <a:endParaRPr lang="en-IN" sz="1000" b="1" kern="1200" dirty="0">
                        <a:solidFill>
                          <a:schemeClr val="bg1"/>
                        </a:solidFill>
                        <a:latin typeface="Univers" panose="020B0503020202020204" pitchFamily="34" charset="0"/>
                        <a:ea typeface="+mn-ea"/>
                        <a:cs typeface="Times New Roman" panose="02020603050405020304" pitchFamily="18" charset="0"/>
                      </a:endParaRPr>
                    </a:p>
                  </a:txBody>
                  <a:tcPr marL="45720" marR="45720" anchor="ctr"/>
                </a:tc>
                <a:tc>
                  <a:txBody>
                    <a:bodyPr/>
                    <a:lstStyle/>
                    <a:p>
                      <a:pPr marL="0" algn="ctr" defTabSz="914400" rtl="0" eaLnBrk="1" latinLnBrk="0" hangingPunct="1"/>
                      <a:r>
                        <a:rPr lang="en-IN" sz="1000" b="1" kern="1200" dirty="0">
                          <a:solidFill>
                            <a:schemeClr val="tx1"/>
                          </a:solidFill>
                          <a:latin typeface="Univers" panose="020B0503020202020204" pitchFamily="34" charset="0"/>
                          <a:ea typeface="+mn-ea"/>
                          <a:cs typeface="Times New Roman" panose="02020603050405020304" pitchFamily="18" charset="0"/>
                        </a:rPr>
                        <a:t>100.0%</a:t>
                      </a:r>
                    </a:p>
                  </a:txBody>
                  <a:tcPr marL="45720" marR="45720" anchor="ctr"/>
                </a:tc>
                <a:tc>
                  <a:txBody>
                    <a:bodyPr/>
                    <a:lstStyle/>
                    <a:p>
                      <a:pPr marL="0" algn="ctr" defTabSz="914400" rtl="0" eaLnBrk="1" latinLnBrk="0" hangingPunct="1"/>
                      <a:r>
                        <a:rPr lang="en-IN" sz="1000" b="1" kern="1200" dirty="0">
                          <a:solidFill>
                            <a:schemeClr val="tx1"/>
                          </a:solidFill>
                          <a:latin typeface="Univers" panose="020B0503020202020204" pitchFamily="34" charset="0"/>
                          <a:ea typeface="+mn-ea"/>
                          <a:cs typeface="Times New Roman" panose="02020603050405020304" pitchFamily="18" charset="0"/>
                        </a:rPr>
                        <a:t>100.0%</a:t>
                      </a:r>
                    </a:p>
                  </a:txBody>
                  <a:tcPr marL="45720" marR="45720" anchor="ctr"/>
                </a:tc>
                <a:tc>
                  <a:txBody>
                    <a:bodyPr/>
                    <a:lstStyle/>
                    <a:p>
                      <a:pPr marL="0" algn="ctr" defTabSz="914400" rtl="0" eaLnBrk="1" latinLnBrk="0" hangingPunct="1"/>
                      <a:r>
                        <a:rPr lang="en-IN" sz="1000" b="1" kern="1200" dirty="0">
                          <a:solidFill>
                            <a:schemeClr val="tx1"/>
                          </a:solidFill>
                          <a:latin typeface="Univers" panose="020B0503020202020204" pitchFamily="34" charset="0"/>
                          <a:ea typeface="+mn-ea"/>
                          <a:cs typeface="Times New Roman" panose="02020603050405020304" pitchFamily="18" charset="0"/>
                        </a:rPr>
                        <a:t>100.0%</a:t>
                      </a:r>
                    </a:p>
                  </a:txBody>
                  <a:tcPr marL="45720" marR="45720" anchor="ctr"/>
                </a:tc>
                <a:tc>
                  <a:txBody>
                    <a:bodyPr/>
                    <a:lstStyle/>
                    <a:p>
                      <a:pPr marL="0" algn="ctr" defTabSz="914400" rtl="0" eaLnBrk="1" latinLnBrk="0" hangingPunct="1"/>
                      <a:r>
                        <a:rPr lang="en-IN" sz="1000" b="1" kern="1200" dirty="0">
                          <a:solidFill>
                            <a:schemeClr val="tx1"/>
                          </a:solidFill>
                          <a:latin typeface="Univers" panose="020B0503020202020204" pitchFamily="34" charset="0"/>
                          <a:ea typeface="+mn-ea"/>
                          <a:cs typeface="Times New Roman" panose="02020603050405020304" pitchFamily="18" charset="0"/>
                        </a:rPr>
                        <a:t>100.0%</a:t>
                      </a:r>
                    </a:p>
                  </a:txBody>
                  <a:tcPr marL="45720" marR="45720" anchor="ctr"/>
                </a:tc>
                <a:extLst>
                  <a:ext uri="{0D108BD9-81ED-4DB2-BD59-A6C34878D82A}">
                    <a16:rowId xmlns:a16="http://schemas.microsoft.com/office/drawing/2014/main" val="10005"/>
                  </a:ext>
                </a:extLst>
              </a:tr>
            </a:tbl>
          </a:graphicData>
        </a:graphic>
      </p:graphicFrame>
      <p:sp>
        <p:nvSpPr>
          <p:cNvPr id="36" name="TextBox 35"/>
          <p:cNvSpPr txBox="1"/>
          <p:nvPr/>
        </p:nvSpPr>
        <p:spPr>
          <a:xfrm>
            <a:off x="1412800" y="3582127"/>
            <a:ext cx="2451312" cy="307777"/>
          </a:xfrm>
          <a:prstGeom prst="rect">
            <a:avLst/>
          </a:prstGeom>
          <a:noFill/>
        </p:spPr>
        <p:txBody>
          <a:bodyPr wrap="none" rtlCol="0">
            <a:spAutoFit/>
          </a:bodyPr>
          <a:lstStyle/>
          <a:p>
            <a:r>
              <a:rPr lang="en-US" sz="1400" b="1" dirty="0">
                <a:solidFill>
                  <a:srgbClr val="0070C0"/>
                </a:solidFill>
                <a:latin typeface="Univers ATT" panose="020B0603020202030204" pitchFamily="34" charset="0"/>
                <a:cs typeface="Times New Roman" panose="02020603050405020304" pitchFamily="18" charset="0"/>
              </a:rPr>
              <a:t>Shareholding Pattern Trend</a:t>
            </a:r>
            <a:endParaRPr lang="en-IN" sz="1400" b="1" dirty="0">
              <a:solidFill>
                <a:srgbClr val="0070C0"/>
              </a:solidFill>
              <a:latin typeface="Univers ATT" panose="020B0603020202030204" pitchFamily="34" charset="0"/>
              <a:cs typeface="Times New Roman" panose="02020603050405020304" pitchFamily="18" charset="0"/>
            </a:endParaRPr>
          </a:p>
        </p:txBody>
      </p:sp>
      <p:sp>
        <p:nvSpPr>
          <p:cNvPr id="37" name="TextBox 36"/>
          <p:cNvSpPr txBox="1"/>
          <p:nvPr/>
        </p:nvSpPr>
        <p:spPr>
          <a:xfrm>
            <a:off x="5223701" y="3582127"/>
            <a:ext cx="2692708" cy="307777"/>
          </a:xfrm>
          <a:prstGeom prst="rect">
            <a:avLst/>
          </a:prstGeom>
          <a:noFill/>
        </p:spPr>
        <p:txBody>
          <a:bodyPr wrap="square" rtlCol="0">
            <a:spAutoFit/>
          </a:bodyPr>
          <a:lstStyle/>
          <a:p>
            <a:r>
              <a:rPr lang="en-US" sz="1400" b="1" dirty="0">
                <a:solidFill>
                  <a:srgbClr val="0070C0"/>
                </a:solidFill>
                <a:latin typeface="Univers ATT" panose="020B0603020202030204" pitchFamily="34" charset="0"/>
                <a:cs typeface="Times New Roman" panose="02020603050405020304" pitchFamily="18" charset="0"/>
              </a:rPr>
              <a:t>Equity History</a:t>
            </a:r>
            <a:endParaRPr lang="en-IN" sz="1400" b="1" dirty="0">
              <a:solidFill>
                <a:srgbClr val="0070C0"/>
              </a:solidFill>
              <a:latin typeface="Univers ATT" panose="020B0603020202030204" pitchFamily="34" charset="0"/>
              <a:cs typeface="Times New Roman" panose="02020603050405020304" pitchFamily="18" charset="0"/>
            </a:endParaRPr>
          </a:p>
        </p:txBody>
      </p:sp>
      <p:graphicFrame>
        <p:nvGraphicFramePr>
          <p:cNvPr id="42" name="Table 41"/>
          <p:cNvGraphicFramePr>
            <a:graphicFrameLocks noGrp="1"/>
          </p:cNvGraphicFramePr>
          <p:nvPr>
            <p:extLst>
              <p:ext uri="{D42A27DB-BD31-4B8C-83A1-F6EECF244321}">
                <p14:modId xmlns:p14="http://schemas.microsoft.com/office/powerpoint/2010/main" val="4083598731"/>
              </p:ext>
            </p:extLst>
          </p:nvPr>
        </p:nvGraphicFramePr>
        <p:xfrm>
          <a:off x="5321749" y="3901241"/>
          <a:ext cx="3474720" cy="2590800"/>
        </p:xfrm>
        <a:graphic>
          <a:graphicData uri="http://schemas.openxmlformats.org/drawingml/2006/table">
            <a:tbl>
              <a:tblPr firstRow="1" bandRow="1">
                <a:tableStyleId>{073A0DAA-6AF3-43AB-8588-CEC1D06C72B9}</a:tableStyleId>
              </a:tblPr>
              <a:tblGrid>
                <a:gridCol w="508497">
                  <a:extLst>
                    <a:ext uri="{9D8B030D-6E8A-4147-A177-3AD203B41FA5}">
                      <a16:colId xmlns:a16="http://schemas.microsoft.com/office/drawing/2014/main" val="20000"/>
                    </a:ext>
                  </a:extLst>
                </a:gridCol>
                <a:gridCol w="2048372">
                  <a:extLst>
                    <a:ext uri="{9D8B030D-6E8A-4147-A177-3AD203B41FA5}">
                      <a16:colId xmlns:a16="http://schemas.microsoft.com/office/drawing/2014/main" val="20001"/>
                    </a:ext>
                  </a:extLst>
                </a:gridCol>
                <a:gridCol w="917851">
                  <a:extLst>
                    <a:ext uri="{9D8B030D-6E8A-4147-A177-3AD203B41FA5}">
                      <a16:colId xmlns:a16="http://schemas.microsoft.com/office/drawing/2014/main" val="20002"/>
                    </a:ext>
                  </a:extLst>
                </a:gridCol>
              </a:tblGrid>
              <a:tr h="151677">
                <a:tc>
                  <a:txBody>
                    <a:bodyPr/>
                    <a:lstStyle/>
                    <a:p>
                      <a:pPr algn="ctr"/>
                      <a:r>
                        <a:rPr lang="en-US" sz="1000" dirty="0">
                          <a:latin typeface="Univers" panose="020B0503020202020204" pitchFamily="34" charset="0"/>
                        </a:rPr>
                        <a:t>Year</a:t>
                      </a:r>
                      <a:endParaRPr lang="en-IN" sz="1000" dirty="0">
                        <a:latin typeface="Univers" panose="020B0503020202020204" pitchFamily="34" charset="0"/>
                        <a:cs typeface="Times New Roman" panose="02020603050405020304" pitchFamily="18" charset="0"/>
                      </a:endParaRPr>
                    </a:p>
                  </a:txBody>
                  <a:tcPr marL="45720" marR="4572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marL="0" algn="ctr" defTabSz="914400" rtl="0" eaLnBrk="1" latinLnBrk="0" hangingPunct="1"/>
                      <a:r>
                        <a:rPr lang="en-IN" sz="1000" kern="1200" dirty="0">
                          <a:latin typeface="Univers" panose="020B0503020202020204" pitchFamily="34" charset="0"/>
                        </a:rPr>
                        <a:t>Event</a:t>
                      </a:r>
                      <a:endParaRPr lang="en-IN" sz="1000" b="1" kern="1200" dirty="0">
                        <a:solidFill>
                          <a:schemeClr val="lt1"/>
                        </a:solidFill>
                        <a:latin typeface="Univers" panose="020B0503020202020204" pitchFamily="34" charset="0"/>
                        <a:ea typeface="+mn-ea"/>
                        <a:cs typeface="Times New Roman" panose="02020603050405020304"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marL="0" algn="ctr" defTabSz="914400" rtl="0" eaLnBrk="1" latinLnBrk="0" hangingPunct="1"/>
                      <a:r>
                        <a:rPr lang="en-IN" sz="1000" kern="1200" dirty="0">
                          <a:latin typeface="Univers" panose="020B0503020202020204" pitchFamily="34" charset="0"/>
                        </a:rPr>
                        <a:t>Equity Capital </a:t>
                      </a:r>
                    </a:p>
                    <a:p>
                      <a:pPr marL="0" algn="ctr" defTabSz="914400" rtl="0" eaLnBrk="1" latinLnBrk="0" hangingPunct="1"/>
                      <a:r>
                        <a:rPr lang="en-IN" sz="1000" kern="1200" dirty="0">
                          <a:latin typeface="Univers" panose="020B0503020202020204" pitchFamily="34" charset="0"/>
                        </a:rPr>
                        <a:t>(Rs. </a:t>
                      </a:r>
                      <a:r>
                        <a:rPr lang="en-IN" sz="1000" kern="1200" dirty="0" err="1">
                          <a:latin typeface="Univers" panose="020B0503020202020204" pitchFamily="34" charset="0"/>
                        </a:rPr>
                        <a:t>mn</a:t>
                      </a:r>
                      <a:r>
                        <a:rPr lang="en-IN" sz="1000" kern="1200" dirty="0">
                          <a:latin typeface="Univers" panose="020B0503020202020204" pitchFamily="34" charset="0"/>
                        </a:rPr>
                        <a:t>)</a:t>
                      </a:r>
                      <a:endParaRPr lang="en-IN" sz="1000" b="1" kern="1200" dirty="0">
                        <a:solidFill>
                          <a:schemeClr val="lt1"/>
                        </a:solidFill>
                        <a:latin typeface="Univers" panose="020B0503020202020204" pitchFamily="34" charset="0"/>
                        <a:ea typeface="+mn-ea"/>
                        <a:cs typeface="Times New Roman" panose="02020603050405020304" pitchFamily="18" charset="0"/>
                      </a:endParaRPr>
                    </a:p>
                  </a:txBody>
                  <a:tcPr marL="45720" marR="4572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extLst>
                  <a:ext uri="{0D108BD9-81ED-4DB2-BD59-A6C34878D82A}">
                    <a16:rowId xmlns:a16="http://schemas.microsoft.com/office/drawing/2014/main" val="10000"/>
                  </a:ext>
                </a:extLst>
              </a:tr>
              <a:tr h="0">
                <a:tc>
                  <a:txBody>
                    <a:bodyPr/>
                    <a:lstStyle/>
                    <a:p>
                      <a:pPr marL="0" algn="ctr" defTabSz="914400" rtl="0" eaLnBrk="1" latinLnBrk="0" hangingPunct="1"/>
                      <a:r>
                        <a:rPr lang="en-US" sz="1000" kern="1200" dirty="0">
                          <a:latin typeface="Univers" panose="020B0503020202020204" pitchFamily="34" charset="0"/>
                        </a:rPr>
                        <a:t>1974</a:t>
                      </a:r>
                      <a:endParaRPr lang="en-IN" sz="1000" kern="1200" baseline="30000" dirty="0">
                        <a:solidFill>
                          <a:schemeClr val="dk1"/>
                        </a:solidFill>
                        <a:latin typeface="Univers" panose="020B0503020202020204" pitchFamily="34" charset="0"/>
                        <a:ea typeface="+mn-ea"/>
                        <a:cs typeface="Times New Roman" panose="02020603050405020304" pitchFamily="18" charset="0"/>
                      </a:endParaRPr>
                    </a:p>
                  </a:txBody>
                  <a:tcPr marL="45720" marR="45720" anchor="ctr">
                    <a:lnT w="12700" cap="flat" cmpd="sng" algn="ctr">
                      <a:solidFill>
                        <a:schemeClr val="bg1"/>
                      </a:solidFill>
                      <a:prstDash val="solid"/>
                      <a:round/>
                      <a:headEnd type="none" w="med" len="med"/>
                      <a:tailEnd type="none" w="med" len="med"/>
                    </a:lnT>
                  </a:tcPr>
                </a:tc>
                <a:tc>
                  <a:txBody>
                    <a:bodyPr/>
                    <a:lstStyle/>
                    <a:p>
                      <a:pPr algn="l"/>
                      <a:r>
                        <a:rPr lang="en-IN" sz="1000" dirty="0">
                          <a:latin typeface="Univers" panose="020B0503020202020204" pitchFamily="34" charset="0"/>
                        </a:rPr>
                        <a:t>Initial Public Offering</a:t>
                      </a:r>
                      <a:endParaRPr lang="en-IN" sz="1000" dirty="0">
                        <a:latin typeface="Univers" panose="020B0503020202020204" pitchFamily="34" charset="0"/>
                        <a:cs typeface="Times New Roman" panose="02020603050405020304" pitchFamily="18" charset="0"/>
                      </a:endParaRPr>
                    </a:p>
                  </a:txBody>
                  <a:tcPr marL="45720" marR="45720" anchor="ctr">
                    <a:lnT w="12700" cap="flat" cmpd="sng" algn="ctr">
                      <a:solidFill>
                        <a:schemeClr val="bg1"/>
                      </a:solidFill>
                      <a:prstDash val="solid"/>
                      <a:round/>
                      <a:headEnd type="none" w="med" len="med"/>
                      <a:tailEnd type="none" w="med" len="med"/>
                    </a:lnT>
                  </a:tcPr>
                </a:tc>
                <a:tc>
                  <a:txBody>
                    <a:bodyPr/>
                    <a:lstStyle/>
                    <a:p>
                      <a:pPr algn="ctr"/>
                      <a:r>
                        <a:rPr lang="en-IN" sz="1000" dirty="0">
                          <a:latin typeface="Univers" panose="020B0503020202020204" pitchFamily="34" charset="0"/>
                        </a:rPr>
                        <a:t>2.9</a:t>
                      </a:r>
                      <a:endParaRPr lang="en-IN" sz="1000" b="0" dirty="0">
                        <a:latin typeface="Univers" panose="020B0503020202020204" pitchFamily="34" charset="0"/>
                        <a:cs typeface="Times New Roman" panose="02020603050405020304" pitchFamily="18" charset="0"/>
                      </a:endParaRPr>
                    </a:p>
                  </a:txBody>
                  <a:tcPr marL="45720" marR="4572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0">
                <a:tc>
                  <a:txBody>
                    <a:bodyPr/>
                    <a:lstStyle/>
                    <a:p>
                      <a:pPr marL="0" algn="ctr" defTabSz="914400" rtl="0" eaLnBrk="1" latinLnBrk="0" hangingPunct="1"/>
                      <a:r>
                        <a:rPr lang="en-US" sz="1000" kern="1200" dirty="0">
                          <a:latin typeface="Univers" panose="020B0503020202020204" pitchFamily="34" charset="0"/>
                        </a:rPr>
                        <a:t>1987</a:t>
                      </a:r>
                      <a:endParaRPr lang="en-IN" sz="1000" kern="1200" dirty="0">
                        <a:solidFill>
                          <a:schemeClr val="dk1"/>
                        </a:solidFill>
                        <a:latin typeface="Univers" panose="020B0503020202020204" pitchFamily="34" charset="0"/>
                        <a:ea typeface="+mn-ea"/>
                        <a:cs typeface="Times New Roman" panose="02020603050405020304" pitchFamily="18" charset="0"/>
                      </a:endParaRPr>
                    </a:p>
                  </a:txBody>
                  <a:tcPr marL="45720" marR="45720" anchor="ctr"/>
                </a:tc>
                <a:tc>
                  <a:txBody>
                    <a:bodyPr/>
                    <a:lstStyle/>
                    <a:p>
                      <a:pPr algn="l"/>
                      <a:r>
                        <a:rPr lang="en-IN" sz="1000" dirty="0">
                          <a:latin typeface="Univers" panose="020B0503020202020204" pitchFamily="34" charset="0"/>
                        </a:rPr>
                        <a:t>Rights Issue</a:t>
                      </a:r>
                      <a:endParaRPr lang="en-IN" sz="1000" dirty="0">
                        <a:latin typeface="Univers" panose="020B0503020202020204" pitchFamily="34" charset="0"/>
                        <a:cs typeface="Times New Roman" panose="02020603050405020304" pitchFamily="18" charset="0"/>
                      </a:endParaRPr>
                    </a:p>
                  </a:txBody>
                  <a:tcPr marL="45720" marR="45720" anchor="ctr"/>
                </a:tc>
                <a:tc>
                  <a:txBody>
                    <a:bodyPr/>
                    <a:lstStyle/>
                    <a:p>
                      <a:pPr algn="ctr"/>
                      <a:r>
                        <a:rPr lang="en-IN" sz="1000" dirty="0">
                          <a:latin typeface="Univers" panose="020B0503020202020204" pitchFamily="34" charset="0"/>
                        </a:rPr>
                        <a:t>11.2</a:t>
                      </a:r>
                      <a:endParaRPr lang="en-IN" sz="1000" b="0" dirty="0">
                        <a:latin typeface="Univers" panose="020B050302020202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002"/>
                  </a:ext>
                </a:extLst>
              </a:tr>
              <a:tr h="0">
                <a:tc>
                  <a:txBody>
                    <a:bodyPr/>
                    <a:lstStyle/>
                    <a:p>
                      <a:pPr marL="0" algn="ctr" defTabSz="914400" rtl="0" eaLnBrk="1" latinLnBrk="0" hangingPunct="1"/>
                      <a:r>
                        <a:rPr lang="en-IN" sz="1000" kern="1200" dirty="0">
                          <a:latin typeface="Univers" panose="020B0503020202020204" pitchFamily="34" charset="0"/>
                        </a:rPr>
                        <a:t>1992</a:t>
                      </a:r>
                      <a:endParaRPr lang="en-IN" sz="1000" kern="1200" dirty="0">
                        <a:solidFill>
                          <a:schemeClr val="dk1"/>
                        </a:solidFill>
                        <a:latin typeface="Univers" panose="020B0503020202020204" pitchFamily="34" charset="0"/>
                        <a:ea typeface="+mn-ea"/>
                        <a:cs typeface="Times New Roman" panose="02020603050405020304" pitchFamily="18" charset="0"/>
                      </a:endParaRPr>
                    </a:p>
                  </a:txBody>
                  <a:tcPr marL="45720" marR="45720" anchor="ctr"/>
                </a:tc>
                <a:tc>
                  <a:txBody>
                    <a:bodyPr/>
                    <a:lstStyle/>
                    <a:p>
                      <a:pPr algn="l"/>
                      <a:r>
                        <a:rPr lang="en-IN" sz="1000" dirty="0">
                          <a:latin typeface="Univers" panose="020B0503020202020204" pitchFamily="34" charset="0"/>
                        </a:rPr>
                        <a:t>Rights Issue</a:t>
                      </a:r>
                      <a:endParaRPr lang="en-IN" sz="1000" dirty="0">
                        <a:latin typeface="Univers" panose="020B0503020202020204" pitchFamily="34" charset="0"/>
                        <a:cs typeface="Times New Roman" panose="02020603050405020304" pitchFamily="18" charset="0"/>
                      </a:endParaRPr>
                    </a:p>
                  </a:txBody>
                  <a:tcPr marL="45720" marR="45720" anchor="ctr"/>
                </a:tc>
                <a:tc>
                  <a:txBody>
                    <a:bodyPr/>
                    <a:lstStyle/>
                    <a:p>
                      <a:pPr algn="ctr"/>
                      <a:r>
                        <a:rPr lang="en-IN" sz="1000" dirty="0">
                          <a:latin typeface="Univers" panose="020B0503020202020204" pitchFamily="34" charset="0"/>
                        </a:rPr>
                        <a:t>21.0</a:t>
                      </a:r>
                      <a:endParaRPr lang="en-IN" sz="1000" b="0" dirty="0">
                        <a:latin typeface="Univers" panose="020B050302020202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003"/>
                  </a:ext>
                </a:extLst>
              </a:tr>
              <a:tr h="0">
                <a:tc>
                  <a:txBody>
                    <a:bodyPr/>
                    <a:lstStyle/>
                    <a:p>
                      <a:pPr marL="0" algn="ctr" defTabSz="914400" rtl="0" eaLnBrk="1" latinLnBrk="0" hangingPunct="1"/>
                      <a:r>
                        <a:rPr lang="en-IN" sz="1000" kern="1200" dirty="0">
                          <a:latin typeface="Univers" panose="020B0503020202020204" pitchFamily="34" charset="0"/>
                        </a:rPr>
                        <a:t>1994</a:t>
                      </a:r>
                      <a:endParaRPr lang="en-IN" sz="1000" kern="1200" dirty="0">
                        <a:solidFill>
                          <a:schemeClr val="dk1"/>
                        </a:solidFill>
                        <a:latin typeface="Univers" panose="020B0503020202020204" pitchFamily="34" charset="0"/>
                        <a:ea typeface="+mn-ea"/>
                        <a:cs typeface="Times New Roman" panose="02020603050405020304" pitchFamily="18" charset="0"/>
                      </a:endParaRPr>
                    </a:p>
                  </a:txBody>
                  <a:tcPr marL="45720" marR="45720" anchor="ctr"/>
                </a:tc>
                <a:tc>
                  <a:txBody>
                    <a:bodyPr/>
                    <a:lstStyle/>
                    <a:p>
                      <a:pPr algn="l"/>
                      <a:r>
                        <a:rPr lang="en-IN" sz="1000" dirty="0">
                          <a:latin typeface="Univers" panose="020B0503020202020204" pitchFamily="34" charset="0"/>
                        </a:rPr>
                        <a:t>Rights Issue</a:t>
                      </a:r>
                      <a:endParaRPr lang="en-IN" sz="1000" dirty="0">
                        <a:latin typeface="Univers" panose="020B0503020202020204" pitchFamily="34" charset="0"/>
                        <a:cs typeface="Times New Roman" panose="02020603050405020304" pitchFamily="18" charset="0"/>
                      </a:endParaRPr>
                    </a:p>
                  </a:txBody>
                  <a:tcPr marL="45720" marR="45720" anchor="ctr"/>
                </a:tc>
                <a:tc>
                  <a:txBody>
                    <a:bodyPr/>
                    <a:lstStyle/>
                    <a:p>
                      <a:pPr algn="ctr"/>
                      <a:r>
                        <a:rPr lang="en-IN" sz="1000" dirty="0">
                          <a:latin typeface="Univers" panose="020B0503020202020204" pitchFamily="34" charset="0"/>
                        </a:rPr>
                        <a:t>31.5</a:t>
                      </a:r>
                      <a:endParaRPr lang="en-IN" sz="1000" b="0" dirty="0">
                        <a:latin typeface="Univers" panose="020B050302020202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004"/>
                  </a:ext>
                </a:extLst>
              </a:tr>
              <a:tr h="0">
                <a:tc>
                  <a:txBody>
                    <a:bodyPr/>
                    <a:lstStyle/>
                    <a:p>
                      <a:pPr marL="0" algn="ctr" defTabSz="914400" rtl="0" eaLnBrk="1" latinLnBrk="0" hangingPunct="1"/>
                      <a:r>
                        <a:rPr lang="en-IN" sz="1000" kern="1200" dirty="0">
                          <a:latin typeface="Univers" panose="020B0503020202020204" pitchFamily="34" charset="0"/>
                        </a:rPr>
                        <a:t>1995</a:t>
                      </a:r>
                      <a:endParaRPr lang="en-IN" sz="1000" b="0" kern="1200" dirty="0">
                        <a:solidFill>
                          <a:schemeClr val="tx1"/>
                        </a:solidFill>
                        <a:latin typeface="Univers" panose="020B0503020202020204" pitchFamily="34" charset="0"/>
                        <a:ea typeface="+mn-ea"/>
                        <a:cs typeface="Times New Roman" panose="02020603050405020304" pitchFamily="18" charset="0"/>
                      </a:endParaRPr>
                    </a:p>
                  </a:txBody>
                  <a:tcPr marL="45720" marR="45720" anchor="ctr"/>
                </a:tc>
                <a:tc>
                  <a:txBody>
                    <a:bodyPr/>
                    <a:lstStyle/>
                    <a:p>
                      <a:pPr algn="l"/>
                      <a:r>
                        <a:rPr lang="en-IN" sz="1000" dirty="0">
                          <a:latin typeface="Univers" panose="020B0503020202020204" pitchFamily="34" charset="0"/>
                        </a:rPr>
                        <a:t>Bonus Issue</a:t>
                      </a:r>
                      <a:endParaRPr lang="en-IN" sz="1000" dirty="0">
                        <a:latin typeface="Univers" panose="020B0503020202020204" pitchFamily="34" charset="0"/>
                        <a:cs typeface="Times New Roman" panose="02020603050405020304" pitchFamily="18" charset="0"/>
                      </a:endParaRPr>
                    </a:p>
                  </a:txBody>
                  <a:tcPr marL="45720" marR="45720" anchor="ctr"/>
                </a:tc>
                <a:tc>
                  <a:txBody>
                    <a:bodyPr/>
                    <a:lstStyle/>
                    <a:p>
                      <a:pPr algn="ctr"/>
                      <a:r>
                        <a:rPr lang="en-IN" sz="1000" dirty="0">
                          <a:latin typeface="Univers" panose="020B0503020202020204" pitchFamily="34" charset="0"/>
                        </a:rPr>
                        <a:t>41.9</a:t>
                      </a:r>
                      <a:endParaRPr lang="en-IN" sz="1000" b="0" dirty="0">
                        <a:latin typeface="Univers" panose="020B050302020202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005"/>
                  </a:ext>
                </a:extLst>
              </a:tr>
              <a:tr h="0">
                <a:tc>
                  <a:txBody>
                    <a:bodyPr/>
                    <a:lstStyle/>
                    <a:p>
                      <a:pPr marL="0" algn="ctr" defTabSz="914400" rtl="0" eaLnBrk="1" latinLnBrk="0" hangingPunct="1"/>
                      <a:r>
                        <a:rPr lang="en-IN" sz="1000" kern="1200" dirty="0">
                          <a:latin typeface="Univers" panose="020B0503020202020204" pitchFamily="34" charset="0"/>
                        </a:rPr>
                        <a:t>2008</a:t>
                      </a:r>
                      <a:endParaRPr lang="en-IN" sz="1000" b="0" kern="1200" dirty="0">
                        <a:solidFill>
                          <a:schemeClr val="tx1"/>
                        </a:solidFill>
                        <a:latin typeface="Univers" panose="020B0503020202020204" pitchFamily="34" charset="0"/>
                        <a:ea typeface="+mn-ea"/>
                        <a:cs typeface="Times New Roman" panose="02020603050405020304" pitchFamily="18" charset="0"/>
                      </a:endParaRPr>
                    </a:p>
                  </a:txBody>
                  <a:tcPr marL="45720" marR="45720" anchor="ctr"/>
                </a:tc>
                <a:tc>
                  <a:txBody>
                    <a:bodyPr/>
                    <a:lstStyle/>
                    <a:p>
                      <a:pPr algn="l"/>
                      <a:r>
                        <a:rPr lang="en-IN" sz="1000" dirty="0">
                          <a:latin typeface="Univers" panose="020B0503020202020204" pitchFamily="34" charset="0"/>
                        </a:rPr>
                        <a:t>Amalgamation</a:t>
                      </a:r>
                      <a:endParaRPr lang="en-IN" sz="1000" dirty="0">
                        <a:latin typeface="Univers" panose="020B0503020202020204" pitchFamily="34" charset="0"/>
                        <a:cs typeface="Times New Roman" panose="02020603050405020304" pitchFamily="18" charset="0"/>
                      </a:endParaRPr>
                    </a:p>
                  </a:txBody>
                  <a:tcPr marL="45720" marR="45720" anchor="ctr"/>
                </a:tc>
                <a:tc>
                  <a:txBody>
                    <a:bodyPr/>
                    <a:lstStyle/>
                    <a:p>
                      <a:pPr algn="ctr"/>
                      <a:r>
                        <a:rPr lang="en-IN" sz="1000" dirty="0">
                          <a:latin typeface="Univers" panose="020B0503020202020204" pitchFamily="34" charset="0"/>
                        </a:rPr>
                        <a:t>48.1</a:t>
                      </a:r>
                      <a:endParaRPr lang="en-IN" sz="1000" b="0" dirty="0">
                        <a:latin typeface="Univers" panose="020B050302020202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006"/>
                  </a:ext>
                </a:extLst>
              </a:tr>
              <a:tr h="0">
                <a:tc>
                  <a:txBody>
                    <a:bodyPr/>
                    <a:lstStyle/>
                    <a:p>
                      <a:pPr marL="0" algn="ctr" defTabSz="914400" rtl="0" eaLnBrk="1" latinLnBrk="0" hangingPunct="1"/>
                      <a:r>
                        <a:rPr lang="en-IN" sz="1000" kern="1200" dirty="0">
                          <a:latin typeface="Univers" panose="020B0503020202020204" pitchFamily="34" charset="0"/>
                        </a:rPr>
                        <a:t>2008</a:t>
                      </a:r>
                      <a:endParaRPr lang="en-IN" sz="1000" b="0" kern="1200" dirty="0">
                        <a:solidFill>
                          <a:schemeClr val="tx1"/>
                        </a:solidFill>
                        <a:latin typeface="Univers" panose="020B0503020202020204" pitchFamily="34" charset="0"/>
                        <a:ea typeface="+mn-ea"/>
                        <a:cs typeface="Times New Roman" panose="02020603050405020304" pitchFamily="18" charset="0"/>
                      </a:endParaRPr>
                    </a:p>
                  </a:txBody>
                  <a:tcPr marL="45720" marR="45720" anchor="ctr"/>
                </a:tc>
                <a:tc>
                  <a:txBody>
                    <a:bodyPr/>
                    <a:lstStyle/>
                    <a:p>
                      <a:pPr algn="l"/>
                      <a:r>
                        <a:rPr lang="en-IN" sz="1000" dirty="0">
                          <a:latin typeface="Univers" panose="020B0503020202020204" pitchFamily="34" charset="0"/>
                        </a:rPr>
                        <a:t>Qualified Institutional Placement</a:t>
                      </a:r>
                      <a:endParaRPr lang="en-IN" sz="1000" dirty="0">
                        <a:latin typeface="Univers" panose="020B0503020202020204" pitchFamily="34" charset="0"/>
                        <a:cs typeface="Times New Roman" panose="02020603050405020304" pitchFamily="18" charset="0"/>
                      </a:endParaRPr>
                    </a:p>
                  </a:txBody>
                  <a:tcPr marL="45720" marR="45720" anchor="ctr"/>
                </a:tc>
                <a:tc>
                  <a:txBody>
                    <a:bodyPr/>
                    <a:lstStyle/>
                    <a:p>
                      <a:pPr algn="ctr"/>
                      <a:r>
                        <a:rPr lang="en-IN" sz="1000" dirty="0">
                          <a:latin typeface="Univers" panose="020B0503020202020204" pitchFamily="34" charset="0"/>
                        </a:rPr>
                        <a:t>54.1</a:t>
                      </a:r>
                      <a:endParaRPr lang="en-IN" sz="1000" b="0" dirty="0">
                        <a:latin typeface="Univers" panose="020B050302020202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007"/>
                  </a:ext>
                </a:extLst>
              </a:tr>
              <a:tr h="0">
                <a:tc>
                  <a:txBody>
                    <a:bodyPr/>
                    <a:lstStyle/>
                    <a:p>
                      <a:pPr marL="0" algn="ctr" defTabSz="914400" rtl="0" eaLnBrk="1" latinLnBrk="0" hangingPunct="1"/>
                      <a:r>
                        <a:rPr lang="en-IN" sz="1000" kern="1200" dirty="0">
                          <a:latin typeface="Univers" panose="020B0503020202020204" pitchFamily="34" charset="0"/>
                        </a:rPr>
                        <a:t>2014</a:t>
                      </a:r>
                      <a:endParaRPr lang="en-IN" sz="1000" b="0" kern="1200" dirty="0">
                        <a:solidFill>
                          <a:schemeClr val="tx1"/>
                        </a:solidFill>
                        <a:latin typeface="Univers" panose="020B0503020202020204" pitchFamily="34" charset="0"/>
                        <a:ea typeface="+mn-ea"/>
                        <a:cs typeface="Times New Roman" panose="02020603050405020304" pitchFamily="18" charset="0"/>
                      </a:endParaRPr>
                    </a:p>
                  </a:txBody>
                  <a:tcPr marL="45720" marR="45720" anchor="ctr"/>
                </a:tc>
                <a:tc>
                  <a:txBody>
                    <a:bodyPr/>
                    <a:lstStyle/>
                    <a:p>
                      <a:pPr algn="l"/>
                      <a:r>
                        <a:rPr lang="en-IN" sz="1000" dirty="0">
                          <a:latin typeface="Univers" panose="020B0503020202020204" pitchFamily="34" charset="0"/>
                        </a:rPr>
                        <a:t>Preferential</a:t>
                      </a:r>
                      <a:r>
                        <a:rPr lang="en-IN" sz="1000" baseline="0" dirty="0">
                          <a:latin typeface="Univers" panose="020B0503020202020204" pitchFamily="34" charset="0"/>
                        </a:rPr>
                        <a:t> convertible warrants</a:t>
                      </a:r>
                      <a:endParaRPr lang="en-IN" sz="1000" dirty="0">
                        <a:latin typeface="Univers" panose="020B0503020202020204" pitchFamily="34" charset="0"/>
                        <a:cs typeface="Times New Roman" panose="02020603050405020304" pitchFamily="18" charset="0"/>
                      </a:endParaRPr>
                    </a:p>
                  </a:txBody>
                  <a:tcPr marL="45720" marR="45720" anchor="ctr"/>
                </a:tc>
                <a:tc>
                  <a:txBody>
                    <a:bodyPr/>
                    <a:lstStyle/>
                    <a:p>
                      <a:pPr algn="ctr"/>
                      <a:r>
                        <a:rPr lang="en-IN" sz="1000" dirty="0">
                          <a:solidFill>
                            <a:schemeClr val="tx1"/>
                          </a:solidFill>
                          <a:latin typeface="Univers" panose="020B0503020202020204" pitchFamily="34" charset="0"/>
                        </a:rPr>
                        <a:t>60.4</a:t>
                      </a:r>
                      <a:endParaRPr lang="en-IN" sz="1000" b="0" dirty="0">
                        <a:solidFill>
                          <a:schemeClr val="tx1"/>
                        </a:solidFill>
                        <a:latin typeface="Univers" panose="020B050302020202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008"/>
                  </a:ext>
                </a:extLst>
              </a:tr>
              <a:tr h="0">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2014</a:t>
                      </a:r>
                    </a:p>
                  </a:txBody>
                  <a:tcPr marL="45720" marR="45720" anchor="ctr"/>
                </a:tc>
                <a:tc>
                  <a:txBody>
                    <a:bodyPr/>
                    <a:lstStyle/>
                    <a:p>
                      <a:pPr algn="l"/>
                      <a:r>
                        <a:rPr lang="en-IN" sz="1000" dirty="0">
                          <a:latin typeface="Univers" panose="020B0503020202020204" pitchFamily="34" charset="0"/>
                          <a:cs typeface="Times New Roman" panose="02020603050405020304" pitchFamily="18" charset="0"/>
                        </a:rPr>
                        <a:t>Qualified Institutional Placement</a:t>
                      </a:r>
                    </a:p>
                  </a:txBody>
                  <a:tcPr marL="45720" marR="45720" anchor="ctr"/>
                </a:tc>
                <a:tc>
                  <a:txBody>
                    <a:bodyPr/>
                    <a:lstStyle/>
                    <a:p>
                      <a:pPr algn="ctr"/>
                      <a:r>
                        <a:rPr lang="en-IN" sz="1000" b="0" dirty="0">
                          <a:solidFill>
                            <a:schemeClr val="tx1"/>
                          </a:solidFill>
                          <a:latin typeface="Univers" panose="020B0503020202020204" pitchFamily="34" charset="0"/>
                          <a:cs typeface="Times New Roman" panose="02020603050405020304" pitchFamily="18" charset="0"/>
                        </a:rPr>
                        <a:t>63.4</a:t>
                      </a:r>
                    </a:p>
                  </a:txBody>
                  <a:tcPr marL="45720" marR="45720" anchor="ctr"/>
                </a:tc>
                <a:extLst>
                  <a:ext uri="{0D108BD9-81ED-4DB2-BD59-A6C34878D82A}">
                    <a16:rowId xmlns:a16="http://schemas.microsoft.com/office/drawing/2014/main" val="10009"/>
                  </a:ext>
                </a:extLst>
              </a:tr>
            </a:tbl>
          </a:graphicData>
        </a:graphic>
      </p:graphicFrame>
      <p:sp>
        <p:nvSpPr>
          <p:cNvPr id="45" name="TextBox 44"/>
          <p:cNvSpPr txBox="1"/>
          <p:nvPr/>
        </p:nvSpPr>
        <p:spPr>
          <a:xfrm>
            <a:off x="1412800" y="1382358"/>
            <a:ext cx="3686191" cy="307777"/>
          </a:xfrm>
          <a:prstGeom prst="rect">
            <a:avLst/>
          </a:prstGeom>
          <a:noFill/>
        </p:spPr>
        <p:txBody>
          <a:bodyPr wrap="square" rtlCol="0">
            <a:spAutoFit/>
          </a:bodyPr>
          <a:lstStyle/>
          <a:p>
            <a:r>
              <a:rPr lang="en-US" sz="1400" b="1" dirty="0">
                <a:solidFill>
                  <a:srgbClr val="0070C0"/>
                </a:solidFill>
                <a:latin typeface="Univers ATT" panose="020B0603020202030204" pitchFamily="34" charset="0"/>
                <a:cs typeface="Times New Roman" panose="02020603050405020304" pitchFamily="18" charset="0"/>
              </a:rPr>
              <a:t>Shareholding Structure   </a:t>
            </a:r>
            <a:endParaRPr lang="en-GB" sz="1400" b="1" dirty="0">
              <a:solidFill>
                <a:srgbClr val="0070C0"/>
              </a:solidFill>
              <a:latin typeface="Univers ATT" panose="020B0603020202030204" pitchFamily="34" charset="0"/>
              <a:cs typeface="Times New Roman" panose="02020603050405020304" pitchFamily="18" charset="0"/>
            </a:endParaRPr>
          </a:p>
        </p:txBody>
      </p:sp>
      <p:sp>
        <p:nvSpPr>
          <p:cNvPr id="20"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ATT" panose="020B0603020202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000" i="0" u="none" strike="noStrike" kern="1200" cap="none" spc="0" normalizeH="0" baseline="0" noProof="0" dirty="0">
              <a:ln>
                <a:noFill/>
              </a:ln>
              <a:effectLst/>
              <a:uLnTx/>
              <a:uFillTx/>
              <a:latin typeface="Univers ATT" panose="020B0603020202030204" pitchFamily="34" charset="0"/>
            </a:endParaRPr>
          </a:p>
        </p:txBody>
      </p:sp>
      <p:sp>
        <p:nvSpPr>
          <p:cNvPr id="24" name="TextBox 23"/>
          <p:cNvSpPr txBox="1"/>
          <p:nvPr/>
        </p:nvSpPr>
        <p:spPr>
          <a:xfrm>
            <a:off x="5244861" y="1719427"/>
            <a:ext cx="3355803" cy="1682512"/>
          </a:xfrm>
          <a:prstGeom prst="rect">
            <a:avLst/>
          </a:prstGeom>
          <a:noFill/>
        </p:spPr>
        <p:txBody>
          <a:bodyPr wrap="square" numCol="1" rtlCol="0">
            <a:spAutoFit/>
          </a:bodyPr>
          <a:lstStyle/>
          <a:p>
            <a:pPr marL="82550" indent="-82550">
              <a:lnSpc>
                <a:spcPts val="1200"/>
              </a:lnSpc>
              <a:spcBef>
                <a:spcPts val="400"/>
              </a:spcBef>
              <a:buFont typeface="Arial" pitchFamily="34" charset="0"/>
              <a:buChar char="•"/>
            </a:pPr>
            <a:r>
              <a:rPr lang="en-IN" sz="1000" dirty="0" err="1">
                <a:latin typeface="Univers" panose="020B0503020202020204" pitchFamily="34" charset="0"/>
              </a:rPr>
              <a:t>Samena</a:t>
            </a:r>
            <a:r>
              <a:rPr lang="en-IN" sz="1000" dirty="0">
                <a:latin typeface="Univers" panose="020B0503020202020204" pitchFamily="34" charset="0"/>
              </a:rPr>
              <a:t> Capital</a:t>
            </a:r>
          </a:p>
          <a:p>
            <a:pPr marL="82550" indent="-82550">
              <a:lnSpc>
                <a:spcPts val="1200"/>
              </a:lnSpc>
              <a:spcBef>
                <a:spcPts val="400"/>
              </a:spcBef>
              <a:buFont typeface="Arial" pitchFamily="34" charset="0"/>
              <a:buChar char="•"/>
            </a:pPr>
            <a:r>
              <a:rPr lang="en-IN" sz="1000" dirty="0">
                <a:latin typeface="Univers" panose="020B0503020202020204" pitchFamily="34" charset="0"/>
              </a:rPr>
              <a:t>HDFC Mutual Fund</a:t>
            </a:r>
          </a:p>
          <a:p>
            <a:pPr marL="82550" indent="-82550">
              <a:lnSpc>
                <a:spcPts val="1200"/>
              </a:lnSpc>
              <a:spcBef>
                <a:spcPts val="400"/>
              </a:spcBef>
              <a:buFont typeface="Arial" pitchFamily="34" charset="0"/>
              <a:buChar char="•"/>
            </a:pPr>
            <a:r>
              <a:rPr lang="en-IN" sz="1000" dirty="0">
                <a:latin typeface="Univers" panose="020B0503020202020204" pitchFamily="34" charset="0"/>
              </a:rPr>
              <a:t>Alchemy and Group</a:t>
            </a:r>
          </a:p>
          <a:p>
            <a:pPr marL="82550" indent="-82550">
              <a:lnSpc>
                <a:spcPts val="1200"/>
              </a:lnSpc>
              <a:spcBef>
                <a:spcPts val="400"/>
              </a:spcBef>
              <a:buFont typeface="Arial" pitchFamily="34" charset="0"/>
              <a:buChar char="•"/>
            </a:pPr>
            <a:r>
              <a:rPr lang="en-IN" sz="1000" dirty="0">
                <a:latin typeface="Univers" panose="020B0503020202020204" pitchFamily="34" charset="0"/>
              </a:rPr>
              <a:t>Taiyo Greater India Fund</a:t>
            </a:r>
          </a:p>
          <a:p>
            <a:pPr marL="82550" indent="-82550">
              <a:lnSpc>
                <a:spcPts val="1200"/>
              </a:lnSpc>
              <a:spcBef>
                <a:spcPts val="400"/>
              </a:spcBef>
              <a:buFont typeface="Arial" pitchFamily="34" charset="0"/>
              <a:buChar char="•"/>
            </a:pPr>
            <a:r>
              <a:rPr lang="en-IN" sz="1000" dirty="0">
                <a:latin typeface="Univers" panose="020B0503020202020204" pitchFamily="34" charset="0"/>
              </a:rPr>
              <a:t>Girish Gulati - HUF</a:t>
            </a:r>
          </a:p>
          <a:p>
            <a:pPr marL="82550" indent="-82550">
              <a:lnSpc>
                <a:spcPts val="1200"/>
              </a:lnSpc>
              <a:spcBef>
                <a:spcPts val="400"/>
              </a:spcBef>
              <a:buFont typeface="Arial" pitchFamily="34" charset="0"/>
              <a:buChar char="•"/>
            </a:pPr>
            <a:r>
              <a:rPr lang="en-IN" sz="1000" dirty="0">
                <a:latin typeface="Univers" panose="020B0503020202020204" pitchFamily="34" charset="0"/>
              </a:rPr>
              <a:t>Mukul Agarwal and Group</a:t>
            </a:r>
          </a:p>
          <a:p>
            <a:pPr marL="82550" indent="-82550">
              <a:lnSpc>
                <a:spcPts val="1200"/>
              </a:lnSpc>
              <a:spcBef>
                <a:spcPts val="400"/>
              </a:spcBef>
              <a:buFont typeface="Arial" pitchFamily="34" charset="0"/>
              <a:buChar char="•"/>
            </a:pPr>
            <a:r>
              <a:rPr lang="en-IN" sz="1000" dirty="0">
                <a:latin typeface="Univers" panose="020B0503020202020204" pitchFamily="34" charset="0"/>
              </a:rPr>
              <a:t>SBI Mutual Fund</a:t>
            </a:r>
          </a:p>
          <a:p>
            <a:pPr marL="82550" indent="-82550">
              <a:lnSpc>
                <a:spcPts val="1200"/>
              </a:lnSpc>
              <a:spcBef>
                <a:spcPts val="400"/>
              </a:spcBef>
              <a:buFont typeface="Arial" pitchFamily="34" charset="0"/>
              <a:buChar char="•"/>
            </a:pPr>
            <a:r>
              <a:rPr lang="en-IN" sz="1000" dirty="0">
                <a:latin typeface="Univers" panose="020B0503020202020204" pitchFamily="34" charset="0"/>
              </a:rPr>
              <a:t>Premier Investment Fund</a:t>
            </a:r>
          </a:p>
        </p:txBody>
      </p:sp>
      <p:graphicFrame>
        <p:nvGraphicFramePr>
          <p:cNvPr id="12" name="Chart 11">
            <a:extLst>
              <a:ext uri="{FF2B5EF4-FFF2-40B4-BE49-F238E27FC236}">
                <a16:creationId xmlns:a16="http://schemas.microsoft.com/office/drawing/2014/main" id="{00000000-0008-0000-0500-000017000000}"/>
              </a:ext>
            </a:extLst>
          </p:cNvPr>
          <p:cNvGraphicFramePr>
            <a:graphicFrameLocks/>
          </p:cNvGraphicFramePr>
          <p:nvPr>
            <p:extLst>
              <p:ext uri="{D42A27DB-BD31-4B8C-83A1-F6EECF244321}">
                <p14:modId xmlns:p14="http://schemas.microsoft.com/office/powerpoint/2010/main" val="2435596736"/>
              </p:ext>
            </p:extLst>
          </p:nvPr>
        </p:nvGraphicFramePr>
        <p:xfrm>
          <a:off x="1170060" y="1652698"/>
          <a:ext cx="3652898" cy="21350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417320" y="1005840"/>
            <a:ext cx="7427742" cy="340639"/>
          </a:xfrm>
        </p:spPr>
        <p:txBody>
          <a:bodyPr/>
          <a:lstStyle/>
          <a:p>
            <a:r>
              <a:rPr lang="en-US" dirty="0"/>
              <a:t>FINANCIAL </a:t>
            </a:r>
            <a:r>
              <a:rPr lang="en-US" dirty="0">
                <a:solidFill>
                  <a:srgbClr val="B11116"/>
                </a:solidFill>
              </a:rPr>
              <a:t>STATEMENTS</a:t>
            </a:r>
          </a:p>
        </p:txBody>
      </p:sp>
      <p:graphicFrame>
        <p:nvGraphicFramePr>
          <p:cNvPr id="9" name="Table 8"/>
          <p:cNvGraphicFramePr>
            <a:graphicFrameLocks noGrp="1"/>
          </p:cNvGraphicFramePr>
          <p:nvPr>
            <p:extLst>
              <p:ext uri="{D42A27DB-BD31-4B8C-83A1-F6EECF244321}">
                <p14:modId xmlns:p14="http://schemas.microsoft.com/office/powerpoint/2010/main" val="2763140466"/>
              </p:ext>
            </p:extLst>
          </p:nvPr>
        </p:nvGraphicFramePr>
        <p:xfrm>
          <a:off x="1508165" y="1670041"/>
          <a:ext cx="5835168" cy="4816240"/>
        </p:xfrm>
        <a:graphic>
          <a:graphicData uri="http://schemas.openxmlformats.org/drawingml/2006/table">
            <a:tbl>
              <a:tblPr firstRow="1" bandRow="1">
                <a:tableStyleId>{073A0DAA-6AF3-43AB-8588-CEC1D06C72B9}</a:tableStyleId>
              </a:tblPr>
              <a:tblGrid>
                <a:gridCol w="3786309">
                  <a:extLst>
                    <a:ext uri="{9D8B030D-6E8A-4147-A177-3AD203B41FA5}">
                      <a16:colId xmlns:a16="http://schemas.microsoft.com/office/drawing/2014/main" val="20000"/>
                    </a:ext>
                  </a:extLst>
                </a:gridCol>
                <a:gridCol w="682953">
                  <a:extLst>
                    <a:ext uri="{9D8B030D-6E8A-4147-A177-3AD203B41FA5}">
                      <a16:colId xmlns:a16="http://schemas.microsoft.com/office/drawing/2014/main" val="1446596743"/>
                    </a:ext>
                  </a:extLst>
                </a:gridCol>
                <a:gridCol w="682953">
                  <a:extLst>
                    <a:ext uri="{9D8B030D-6E8A-4147-A177-3AD203B41FA5}">
                      <a16:colId xmlns:a16="http://schemas.microsoft.com/office/drawing/2014/main" val="20001"/>
                    </a:ext>
                  </a:extLst>
                </a:gridCol>
                <a:gridCol w="682953">
                  <a:extLst>
                    <a:ext uri="{9D8B030D-6E8A-4147-A177-3AD203B41FA5}">
                      <a16:colId xmlns:a16="http://schemas.microsoft.com/office/drawing/2014/main" val="20002"/>
                    </a:ext>
                  </a:extLst>
                </a:gridCol>
              </a:tblGrid>
              <a:tr h="153988">
                <a:tc>
                  <a:txBody>
                    <a:bodyPr/>
                    <a:lstStyle/>
                    <a:p>
                      <a:pPr algn="l" fontAlgn="b"/>
                      <a:r>
                        <a:rPr lang="en-US" sz="800" u="none" strike="noStrike" dirty="0">
                          <a:latin typeface="Univers" panose="020B0503020202020204" pitchFamily="34" charset="0"/>
                        </a:rPr>
                        <a:t>Profit &amp; Loss Statement  (Rs. million)</a:t>
                      </a:r>
                      <a:endParaRPr lang="en-US" sz="800" b="1" i="0" u="none" strike="noStrike" dirty="0">
                        <a:solidFill>
                          <a:srgbClr val="FFFFFF"/>
                        </a:solidFill>
                        <a:latin typeface="Univers" panose="020B0503020202020204" pitchFamily="34" charset="0"/>
                      </a:endParaRP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fontAlgn="ctr"/>
                      <a:r>
                        <a:rPr lang="en-US" sz="800" b="1" i="0" u="none" strike="noStrike" dirty="0">
                          <a:solidFill>
                            <a:schemeClr val="bg1"/>
                          </a:solidFill>
                          <a:effectLst/>
                          <a:latin typeface="Univers" panose="020B0503020202020204" pitchFamily="34" charset="0"/>
                        </a:rPr>
                        <a:t>Q2FY20</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fontAlgn="ctr"/>
                      <a:r>
                        <a:rPr lang="en-US" sz="800" b="1" i="0" u="none" strike="noStrike" dirty="0">
                          <a:solidFill>
                            <a:schemeClr val="bg1"/>
                          </a:solidFill>
                          <a:effectLst/>
                          <a:latin typeface="Univers" panose="020B0503020202020204" pitchFamily="34" charset="0"/>
                        </a:rPr>
                        <a:t>Q1FY20</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fontAlgn="ctr"/>
                      <a:r>
                        <a:rPr lang="en-US" sz="800" b="1" i="0" u="none" strike="noStrike" dirty="0">
                          <a:solidFill>
                            <a:schemeClr val="bg1"/>
                          </a:solidFill>
                          <a:effectLst/>
                          <a:latin typeface="Univers" panose="020B0503020202020204" pitchFamily="34" charset="0"/>
                        </a:rPr>
                        <a:t>Q2FY19</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extLst>
                  <a:ext uri="{0D108BD9-81ED-4DB2-BD59-A6C34878D82A}">
                    <a16:rowId xmlns:a16="http://schemas.microsoft.com/office/drawing/2014/main" val="10000"/>
                  </a:ext>
                </a:extLst>
              </a:tr>
              <a:tr h="153988">
                <a:tc>
                  <a:txBody>
                    <a:bodyPr/>
                    <a:lstStyle/>
                    <a:p>
                      <a:pPr algn="l" fontAlgn="b"/>
                      <a:r>
                        <a:rPr lang="en-US" sz="800" b="1" i="0" u="none" strike="noStrike" dirty="0">
                          <a:solidFill>
                            <a:srgbClr val="000000"/>
                          </a:solidFill>
                          <a:effectLst/>
                          <a:latin typeface="Univers" panose="020B0503020202020204" pitchFamily="34" charset="0"/>
                        </a:rPr>
                        <a:t>Revenues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dirty="0">
                        <a:solidFill>
                          <a:srgbClr val="000000"/>
                        </a:solidFill>
                        <a:latin typeface="Univers" panose="020B0503020202020204" pitchFamily="34" charset="0"/>
                      </a:endParaRP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dirty="0">
                        <a:solidFill>
                          <a:srgbClr val="000000"/>
                        </a:solidFill>
                        <a:latin typeface="Univers" panose="020B0503020202020204" pitchFamily="34" charset="0"/>
                      </a:endParaRP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dirty="0">
                        <a:solidFill>
                          <a:srgbClr val="000000"/>
                        </a:solidFill>
                        <a:effectLst/>
                        <a:latin typeface="Univers" panose="020B0503020202020204" pitchFamily="34" charset="0"/>
                      </a:endParaRP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3818">
                <a:tc>
                  <a:txBody>
                    <a:bodyPr/>
                    <a:lstStyle/>
                    <a:p>
                      <a:pPr algn="l" fontAlgn="b"/>
                      <a:r>
                        <a:rPr lang="en-US" sz="800" b="0" i="0" u="none" strike="noStrike" dirty="0">
                          <a:solidFill>
                            <a:srgbClr val="000000"/>
                          </a:solidFill>
                          <a:effectLst/>
                          <a:latin typeface="Univers" panose="020B0503020202020204" pitchFamily="34" charset="0"/>
                        </a:rPr>
                        <a:t>Net Sales / Income from Operations (Net of Excise Duty)</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IN" sz="800" b="0" i="0" u="none" strike="noStrike" dirty="0">
                          <a:solidFill>
                            <a:srgbClr val="000000"/>
                          </a:solidFill>
                          <a:effectLst/>
                          <a:latin typeface="Univers" panose="020B0503020202020204" pitchFamily="34" charset="0"/>
                        </a:rPr>
                        <a:t>3,205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0" u="none" strike="noStrike" dirty="0">
                          <a:solidFill>
                            <a:schemeClr val="tx1"/>
                          </a:solidFill>
                          <a:effectLst/>
                          <a:latin typeface="Univers" panose="020B0503020202020204" pitchFamily="34" charset="0"/>
                        </a:rPr>
                        <a:t>3,747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0" u="none" strike="noStrike" dirty="0">
                          <a:solidFill>
                            <a:schemeClr val="tx1"/>
                          </a:solidFill>
                          <a:effectLst/>
                          <a:latin typeface="Univers" panose="020B0503020202020204" pitchFamily="34" charset="0"/>
                        </a:rPr>
                        <a:t>3,699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53988">
                <a:tc>
                  <a:txBody>
                    <a:bodyPr/>
                    <a:lstStyle/>
                    <a:p>
                      <a:pPr algn="l" fontAlgn="b"/>
                      <a:r>
                        <a:rPr lang="en-US" sz="800" b="0" i="0" u="none" strike="noStrike" dirty="0">
                          <a:solidFill>
                            <a:srgbClr val="000000"/>
                          </a:solidFill>
                          <a:effectLst/>
                          <a:latin typeface="Univers" panose="020B0503020202020204" pitchFamily="34" charset="0"/>
                        </a:rPr>
                        <a:t>Other</a:t>
                      </a:r>
                      <a:r>
                        <a:rPr lang="en-US" sz="800" b="0" i="0" u="none" strike="noStrike" baseline="0" dirty="0">
                          <a:solidFill>
                            <a:srgbClr val="000000"/>
                          </a:solidFill>
                          <a:effectLst/>
                          <a:latin typeface="Univers" panose="020B0503020202020204" pitchFamily="34" charset="0"/>
                        </a:rPr>
                        <a:t> Operating Income </a:t>
                      </a:r>
                      <a:endParaRPr lang="en-US" sz="800" b="0" i="0" u="none" strike="noStrike" dirty="0">
                        <a:solidFill>
                          <a:srgbClr val="000000"/>
                        </a:solidFill>
                        <a:effectLst/>
                        <a:latin typeface="Univers" panose="020B0503020202020204" pitchFamily="34" charset="0"/>
                      </a:endParaRP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chemeClr val="tx1"/>
                          </a:solidFill>
                          <a:effectLst/>
                          <a:latin typeface="Univers" panose="020B0503020202020204" pitchFamily="34" charset="0"/>
                        </a:rPr>
                        <a:t>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chemeClr val="tx1"/>
                          </a:solidFill>
                          <a:effectLst/>
                          <a:latin typeface="Univers" panose="020B0503020202020204" pitchFamily="34" charset="0"/>
                        </a:rPr>
                        <a:t>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chemeClr val="tx1"/>
                          </a:solidFill>
                          <a:effectLst/>
                          <a:latin typeface="Univers" panose="020B0503020202020204" pitchFamily="34" charset="0"/>
                        </a:rPr>
                        <a:t>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63818">
                <a:tc>
                  <a:txBody>
                    <a:bodyPr/>
                    <a:lstStyle/>
                    <a:p>
                      <a:pPr algn="l" fontAlgn="b"/>
                      <a:r>
                        <a:rPr lang="en-US" sz="800" b="1" i="0" u="none" strike="noStrike" dirty="0">
                          <a:solidFill>
                            <a:srgbClr val="000000"/>
                          </a:solidFill>
                          <a:effectLst/>
                          <a:latin typeface="Univers" panose="020B0503020202020204" pitchFamily="34" charset="0"/>
                        </a:rPr>
                        <a:t>Total Revenues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IN" sz="800" b="1" i="0" u="none" strike="noStrike" dirty="0">
                          <a:solidFill>
                            <a:srgbClr val="000000"/>
                          </a:solidFill>
                          <a:effectLst/>
                          <a:latin typeface="Univers" panose="020B0503020202020204" pitchFamily="34" charset="0"/>
                        </a:rPr>
                        <a:t>3,205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1" i="0" u="none" strike="noStrike" dirty="0">
                          <a:solidFill>
                            <a:schemeClr val="tx1"/>
                          </a:solidFill>
                          <a:effectLst/>
                          <a:latin typeface="Univers" panose="020B0503020202020204" pitchFamily="34" charset="0"/>
                        </a:rPr>
                        <a:t>3,747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1" i="0" u="none" strike="noStrike" dirty="0">
                          <a:solidFill>
                            <a:schemeClr val="tx1"/>
                          </a:solidFill>
                          <a:effectLst/>
                          <a:latin typeface="Univers" panose="020B0503020202020204" pitchFamily="34" charset="0"/>
                        </a:rPr>
                        <a:t>3,699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53988">
                <a:tc>
                  <a:txBody>
                    <a:bodyPr/>
                    <a:lstStyle/>
                    <a:p>
                      <a:pPr algn="l" fontAlgn="b"/>
                      <a:r>
                        <a:rPr lang="en-US" sz="800" b="1" i="0" u="none" strike="noStrike" dirty="0">
                          <a:solidFill>
                            <a:srgbClr val="000000"/>
                          </a:solidFill>
                          <a:effectLst/>
                          <a:latin typeface="Univers" panose="020B0503020202020204" pitchFamily="34" charset="0"/>
                        </a:rPr>
                        <a:t>Expenses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dirty="0">
                        <a:solidFill>
                          <a:schemeClr val="tx1"/>
                        </a:solidFill>
                        <a:effectLst/>
                        <a:latin typeface="Univers" panose="020B0503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dirty="0">
                        <a:solidFill>
                          <a:schemeClr val="tx1"/>
                        </a:solidFill>
                        <a:effectLst/>
                        <a:latin typeface="Univers" panose="020B0503020202020204" pitchFamily="34" charset="0"/>
                      </a:endParaRP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dirty="0">
                        <a:solidFill>
                          <a:schemeClr val="tx1"/>
                        </a:solidFill>
                        <a:effectLst/>
                        <a:latin typeface="Univers" panose="020B0503020202020204" pitchFamily="34" charset="0"/>
                      </a:endParaRP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63818">
                <a:tc>
                  <a:txBody>
                    <a:bodyPr/>
                    <a:lstStyle/>
                    <a:p>
                      <a:pPr algn="l" fontAlgn="b"/>
                      <a:r>
                        <a:rPr lang="en-US" sz="800" b="0" i="0" u="none" strike="noStrike" dirty="0">
                          <a:solidFill>
                            <a:srgbClr val="000000"/>
                          </a:solidFill>
                          <a:effectLst/>
                          <a:latin typeface="Univers" panose="020B0503020202020204" pitchFamily="34" charset="0"/>
                        </a:rPr>
                        <a:t>Cost of Raw Materials Consumed</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IN" sz="800" b="0" i="0" u="none" strike="noStrike" dirty="0">
                          <a:solidFill>
                            <a:srgbClr val="000000"/>
                          </a:solidFill>
                          <a:effectLst/>
                          <a:latin typeface="Univers" panose="020B0503020202020204" pitchFamily="34" charset="0"/>
                        </a:rPr>
                        <a:t>1,519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0" u="none" strike="noStrike" dirty="0">
                          <a:solidFill>
                            <a:srgbClr val="000000"/>
                          </a:solidFill>
                          <a:effectLst/>
                          <a:latin typeface="Univers" panose="020B0503020202020204" pitchFamily="34" charset="0"/>
                        </a:rPr>
                        <a:t>1,775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0" u="none" strike="noStrike" dirty="0">
                          <a:solidFill>
                            <a:srgbClr val="000000"/>
                          </a:solidFill>
                          <a:effectLst/>
                          <a:latin typeface="Univers" panose="020B0503020202020204" pitchFamily="34" charset="0"/>
                        </a:rPr>
                        <a:t>1,751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63818">
                <a:tc>
                  <a:txBody>
                    <a:bodyPr/>
                    <a:lstStyle/>
                    <a:p>
                      <a:pPr algn="l" fontAlgn="b"/>
                      <a:r>
                        <a:rPr lang="en-US" sz="800" b="0" i="0" u="none" strike="noStrike" dirty="0">
                          <a:solidFill>
                            <a:srgbClr val="000000"/>
                          </a:solidFill>
                          <a:effectLst/>
                          <a:latin typeface="Univers" panose="020B0503020202020204" pitchFamily="34" charset="0"/>
                        </a:rPr>
                        <a:t>Changes in Inventories of Finished Goods, WIP and Stock in Trade</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IN" sz="800" b="0" i="0" u="none" strike="noStrike" dirty="0">
                          <a:solidFill>
                            <a:srgbClr val="000000"/>
                          </a:solidFill>
                          <a:effectLst/>
                          <a:latin typeface="Univers" panose="020B0503020202020204" pitchFamily="34" charset="0"/>
                        </a:rPr>
                        <a:t>22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103</a:t>
                      </a:r>
                    </a:p>
                  </a:txBody>
                  <a:tcPr marL="0" marR="0" marT="0" marB="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183</a:t>
                      </a:r>
                    </a:p>
                  </a:txBody>
                  <a:tcPr marL="0" marR="0" marT="0" marB="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63818">
                <a:tc>
                  <a:txBody>
                    <a:bodyPr/>
                    <a:lstStyle/>
                    <a:p>
                      <a:pPr algn="l" fontAlgn="b"/>
                      <a:r>
                        <a:rPr lang="en-US" sz="800" b="0" i="0" u="none" strike="noStrike" dirty="0">
                          <a:solidFill>
                            <a:srgbClr val="000000"/>
                          </a:solidFill>
                          <a:effectLst/>
                          <a:latin typeface="Univers" panose="020B0503020202020204" pitchFamily="34" charset="0"/>
                        </a:rPr>
                        <a:t>Employee Benefit Expenses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IN" sz="800" b="0" i="0" u="none" strike="noStrike" dirty="0">
                          <a:solidFill>
                            <a:srgbClr val="000000"/>
                          </a:solidFill>
                          <a:effectLst/>
                          <a:latin typeface="Univers" panose="020B0503020202020204" pitchFamily="34" charset="0"/>
                        </a:rPr>
                        <a:t>606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0" u="none" strike="noStrike" dirty="0">
                          <a:solidFill>
                            <a:srgbClr val="000000"/>
                          </a:solidFill>
                          <a:effectLst/>
                          <a:latin typeface="Univers" panose="020B0503020202020204" pitchFamily="34" charset="0"/>
                        </a:rPr>
                        <a:t>648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0" u="none" strike="noStrike" dirty="0">
                          <a:solidFill>
                            <a:srgbClr val="000000"/>
                          </a:solidFill>
                          <a:effectLst/>
                          <a:latin typeface="Univers" panose="020B0503020202020204" pitchFamily="34" charset="0"/>
                        </a:rPr>
                        <a:t>631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63818">
                <a:tc>
                  <a:txBody>
                    <a:bodyPr/>
                    <a:lstStyle/>
                    <a:p>
                      <a:pPr algn="l" fontAlgn="b"/>
                      <a:r>
                        <a:rPr lang="en-US" sz="800" b="0" i="0" u="none" strike="noStrike" dirty="0">
                          <a:solidFill>
                            <a:srgbClr val="000000"/>
                          </a:solidFill>
                          <a:effectLst/>
                          <a:latin typeface="Univers" panose="020B0503020202020204" pitchFamily="34" charset="0"/>
                        </a:rPr>
                        <a:t>Other Expenditure</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chemeClr val="tx1"/>
                          </a:solidFill>
                          <a:effectLst/>
                          <a:latin typeface="Univers" panose="020B0503020202020204" pitchFamily="34" charset="0"/>
                        </a:rPr>
                        <a:t>579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chemeClr val="tx1"/>
                          </a:solidFill>
                          <a:effectLst/>
                          <a:latin typeface="Univers" panose="020B0503020202020204" pitchFamily="34" charset="0"/>
                        </a:rPr>
                        <a:t>648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0" u="none" strike="noStrike" dirty="0">
                          <a:solidFill>
                            <a:schemeClr val="tx1"/>
                          </a:solidFill>
                          <a:effectLst/>
                          <a:latin typeface="Univers" panose="020B0503020202020204" pitchFamily="34" charset="0"/>
                        </a:rPr>
                        <a:t>708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63818">
                <a:tc>
                  <a:txBody>
                    <a:bodyPr/>
                    <a:lstStyle/>
                    <a:p>
                      <a:pPr algn="l" fontAlgn="b"/>
                      <a:r>
                        <a:rPr lang="en-US" sz="800" b="1" i="0" u="none" strike="noStrike" dirty="0">
                          <a:solidFill>
                            <a:srgbClr val="000000"/>
                          </a:solidFill>
                          <a:effectLst/>
                          <a:latin typeface="Univers" panose="020B0503020202020204" pitchFamily="34" charset="0"/>
                        </a:rPr>
                        <a:t>Total expenses excluding D&amp;A</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1" i="0" u="none" strike="noStrike" dirty="0">
                          <a:solidFill>
                            <a:srgbClr val="000000"/>
                          </a:solidFill>
                          <a:effectLst/>
                          <a:latin typeface="Univers" panose="020B0503020202020204" pitchFamily="34" charset="0"/>
                        </a:rPr>
                        <a:t>2,727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tx1"/>
                          </a:solidFill>
                          <a:effectLst/>
                          <a:latin typeface="Univers" panose="020B0503020202020204" pitchFamily="34" charset="0"/>
                        </a:rPr>
                        <a:t>3,174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1" i="0" u="none" strike="noStrike" dirty="0">
                          <a:solidFill>
                            <a:srgbClr val="000000"/>
                          </a:solidFill>
                          <a:effectLst/>
                          <a:latin typeface="Univers" panose="020B0503020202020204" pitchFamily="34" charset="0"/>
                        </a:rPr>
                        <a:t>3,273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63818">
                <a:tc>
                  <a:txBody>
                    <a:bodyPr/>
                    <a:lstStyle/>
                    <a:p>
                      <a:pPr algn="l" fontAlgn="b"/>
                      <a:r>
                        <a:rPr lang="en-US" sz="800" b="1" i="0" u="none" strike="noStrike" dirty="0">
                          <a:solidFill>
                            <a:srgbClr val="000000"/>
                          </a:solidFill>
                          <a:effectLst/>
                          <a:latin typeface="Univers" panose="020B0503020202020204" pitchFamily="34" charset="0"/>
                        </a:rPr>
                        <a:t>Operating Profit (EBITDA)</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IN" sz="800" b="1" i="0" u="none" strike="noStrike" dirty="0">
                          <a:solidFill>
                            <a:srgbClr val="000000"/>
                          </a:solidFill>
                          <a:effectLst/>
                          <a:latin typeface="Univers" panose="020B0503020202020204" pitchFamily="34" charset="0"/>
                        </a:rPr>
                        <a:t>478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IN" sz="800" b="1" i="0" u="none" strike="noStrike" dirty="0">
                          <a:solidFill>
                            <a:srgbClr val="000000"/>
                          </a:solidFill>
                          <a:effectLst/>
                          <a:latin typeface="Univers" panose="020B0503020202020204" pitchFamily="34" charset="0"/>
                        </a:rPr>
                        <a:t>573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IN" sz="800" b="1" i="0" u="none" strike="noStrike" dirty="0">
                          <a:solidFill>
                            <a:srgbClr val="000000"/>
                          </a:solidFill>
                          <a:effectLst/>
                          <a:latin typeface="Univers" panose="020B0503020202020204" pitchFamily="34" charset="0"/>
                        </a:rPr>
                        <a:t>426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10"/>
                  </a:ext>
                </a:extLst>
              </a:tr>
              <a:tr h="163818">
                <a:tc>
                  <a:txBody>
                    <a:bodyPr/>
                    <a:lstStyle/>
                    <a:p>
                      <a:pPr algn="l" fontAlgn="b"/>
                      <a:r>
                        <a:rPr lang="en-US" sz="800" b="0" i="0" u="none" strike="noStrike" dirty="0">
                          <a:solidFill>
                            <a:srgbClr val="000000"/>
                          </a:solidFill>
                          <a:effectLst/>
                          <a:latin typeface="Univers" panose="020B0503020202020204" pitchFamily="34" charset="0"/>
                        </a:rPr>
                        <a:t>Depreciation and Amortization Expenses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t"/>
                      <a:r>
                        <a:rPr lang="en-IN" sz="800" b="0" i="0" u="none" strike="noStrike" dirty="0">
                          <a:solidFill>
                            <a:srgbClr val="000000"/>
                          </a:solidFill>
                          <a:effectLst/>
                          <a:latin typeface="Univers" panose="020B0503020202020204" pitchFamily="34" charset="0"/>
                        </a:rPr>
                        <a:t>222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IN" sz="800" b="0" i="0" u="none" strike="noStrike" dirty="0">
                          <a:solidFill>
                            <a:srgbClr val="000000"/>
                          </a:solidFill>
                          <a:effectLst/>
                          <a:latin typeface="Univers" panose="020B0503020202020204" pitchFamily="34" charset="0"/>
                        </a:rPr>
                        <a:t>218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IN" sz="800" b="0" i="0" u="none" strike="noStrike" dirty="0">
                          <a:solidFill>
                            <a:srgbClr val="000000"/>
                          </a:solidFill>
                          <a:effectLst/>
                          <a:latin typeface="Univers" panose="020B0503020202020204" pitchFamily="34" charset="0"/>
                        </a:rPr>
                        <a:t>123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1"/>
                  </a:ext>
                </a:extLst>
              </a:tr>
              <a:tr h="163818">
                <a:tc>
                  <a:txBody>
                    <a:bodyPr/>
                    <a:lstStyle/>
                    <a:p>
                      <a:pPr algn="l" fontAlgn="b"/>
                      <a:r>
                        <a:rPr lang="en-US" sz="800" b="1" i="0" u="none" strike="noStrike" dirty="0">
                          <a:solidFill>
                            <a:srgbClr val="000000"/>
                          </a:solidFill>
                          <a:effectLst/>
                          <a:latin typeface="Univers" panose="020B0503020202020204" pitchFamily="34" charset="0"/>
                        </a:rPr>
                        <a:t>EBIT</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IN" sz="800" b="1" i="0" u="none" strike="noStrike" dirty="0">
                          <a:solidFill>
                            <a:srgbClr val="000000"/>
                          </a:solidFill>
                          <a:effectLst/>
                          <a:latin typeface="Univers" panose="020B0503020202020204" pitchFamily="34" charset="0"/>
                        </a:rPr>
                        <a:t>256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IN" sz="800" b="1" i="0" u="none" strike="noStrike" dirty="0">
                          <a:solidFill>
                            <a:srgbClr val="000000"/>
                          </a:solidFill>
                          <a:effectLst/>
                          <a:latin typeface="Univers" panose="020B0503020202020204" pitchFamily="34" charset="0"/>
                        </a:rPr>
                        <a:t>355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IN" sz="800" b="1" i="0" u="none" strike="noStrike" dirty="0">
                          <a:solidFill>
                            <a:srgbClr val="000000"/>
                          </a:solidFill>
                          <a:effectLst/>
                          <a:latin typeface="Univers" panose="020B0503020202020204" pitchFamily="34" charset="0"/>
                        </a:rPr>
                        <a:t>302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12"/>
                  </a:ext>
                </a:extLst>
              </a:tr>
              <a:tr h="163818">
                <a:tc>
                  <a:txBody>
                    <a:bodyPr/>
                    <a:lstStyle/>
                    <a:p>
                      <a:pPr algn="l" fontAlgn="b"/>
                      <a:r>
                        <a:rPr lang="en-US" sz="800" b="0" i="0" u="none" strike="noStrike" dirty="0">
                          <a:solidFill>
                            <a:srgbClr val="000000"/>
                          </a:solidFill>
                          <a:effectLst/>
                          <a:latin typeface="Univers" panose="020B0503020202020204" pitchFamily="34" charset="0"/>
                        </a:rPr>
                        <a:t>Other Income</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IN" sz="800" b="0" i="0" u="none" strike="noStrike" dirty="0">
                          <a:solidFill>
                            <a:srgbClr val="000000"/>
                          </a:solidFill>
                          <a:effectLst/>
                          <a:latin typeface="Univers" panose="020B0503020202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0" u="none" strike="noStrike" dirty="0">
                          <a:solidFill>
                            <a:srgbClr val="000000"/>
                          </a:solidFill>
                          <a:effectLst/>
                          <a:latin typeface="Univers" panose="020B0503020202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0" u="none" strike="noStrike" dirty="0">
                          <a:solidFill>
                            <a:srgbClr val="000000"/>
                          </a:solidFill>
                          <a:effectLst/>
                          <a:latin typeface="Univers" panose="020B0503020202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63818">
                <a:tc>
                  <a:txBody>
                    <a:bodyPr/>
                    <a:lstStyle/>
                    <a:p>
                      <a:pPr algn="l" fontAlgn="b"/>
                      <a:r>
                        <a:rPr lang="en-US" sz="800" b="0" i="0" u="none" strike="noStrike" dirty="0">
                          <a:solidFill>
                            <a:srgbClr val="000000"/>
                          </a:solidFill>
                          <a:effectLst/>
                          <a:latin typeface="Univers" panose="020B0503020202020204" pitchFamily="34" charset="0"/>
                        </a:rPr>
                        <a:t>Finance Costs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IN" sz="800" b="0" i="0" u="none" strike="noStrike" dirty="0">
                          <a:solidFill>
                            <a:srgbClr val="000000"/>
                          </a:solidFill>
                          <a:effectLst/>
                          <a:latin typeface="Univers" panose="020B0503020202020204" pitchFamily="34" charset="0"/>
                        </a:rPr>
                        <a:t>201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0" u="none" strike="noStrike" dirty="0">
                          <a:solidFill>
                            <a:srgbClr val="000000"/>
                          </a:solidFill>
                          <a:effectLst/>
                          <a:latin typeface="Univers" panose="020B0503020202020204" pitchFamily="34" charset="0"/>
                        </a:rPr>
                        <a:t>210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0" u="none" strike="noStrike" dirty="0">
                          <a:solidFill>
                            <a:srgbClr val="000000"/>
                          </a:solidFill>
                          <a:effectLst/>
                          <a:latin typeface="Univers" panose="020B0503020202020204" pitchFamily="34" charset="0"/>
                        </a:rPr>
                        <a:t>197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63818">
                <a:tc>
                  <a:txBody>
                    <a:bodyPr/>
                    <a:lstStyle/>
                    <a:p>
                      <a:pPr algn="l" fontAlgn="b"/>
                      <a:r>
                        <a:rPr lang="en-US" sz="800" b="1" i="0" u="none" strike="noStrike" dirty="0">
                          <a:solidFill>
                            <a:srgbClr val="000000"/>
                          </a:solidFill>
                          <a:effectLst/>
                          <a:latin typeface="Univers" panose="020B0503020202020204" pitchFamily="34" charset="0"/>
                        </a:rPr>
                        <a:t>PBT - Pre –Exceptional</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1" i="0" u="none" strike="noStrike" dirty="0">
                          <a:solidFill>
                            <a:srgbClr val="000000"/>
                          </a:solidFill>
                          <a:effectLst/>
                          <a:latin typeface="Univers" panose="020B0503020202020204" pitchFamily="34" charset="0"/>
                        </a:rPr>
                        <a:t>88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1" i="0" u="none" strike="noStrike" dirty="0">
                          <a:solidFill>
                            <a:srgbClr val="000000"/>
                          </a:solidFill>
                          <a:effectLst/>
                          <a:latin typeface="Univers" panose="020B0503020202020204" pitchFamily="34" charset="0"/>
                        </a:rPr>
                        <a:t>165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1" i="0" u="none" strike="noStrike" dirty="0">
                          <a:solidFill>
                            <a:srgbClr val="000000"/>
                          </a:solidFill>
                          <a:effectLst/>
                          <a:latin typeface="Univers" panose="020B0503020202020204" pitchFamily="34" charset="0"/>
                        </a:rPr>
                        <a:t>134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53988">
                <a:tc>
                  <a:txBody>
                    <a:bodyPr/>
                    <a:lstStyle/>
                    <a:p>
                      <a:pPr algn="l" fontAlgn="b"/>
                      <a:r>
                        <a:rPr lang="en-US" sz="800" b="0" i="0" u="none" strike="noStrike" dirty="0">
                          <a:solidFill>
                            <a:srgbClr val="000000"/>
                          </a:solidFill>
                          <a:effectLst/>
                          <a:latin typeface="Univers" panose="020B0503020202020204" pitchFamily="34" charset="0"/>
                        </a:rPr>
                        <a:t>Exceptional Item</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IN" sz="800" b="0" i="0" u="none" strike="noStrike" dirty="0">
                          <a:solidFill>
                            <a:srgbClr val="000000"/>
                          </a:solidFill>
                          <a:effectLst/>
                          <a:latin typeface="Univers" panose="020B0503020202020204" pitchFamily="34" charset="0"/>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IN" sz="800" b="0" i="0" u="none" strike="noStrike" dirty="0">
                          <a:solidFill>
                            <a:srgbClr val="000000"/>
                          </a:solidFill>
                          <a:effectLst/>
                          <a:latin typeface="Univers" panose="020B0503020202020204" pitchFamily="34" charset="0"/>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IN" sz="800" b="0" i="0" u="none" strike="noStrike" dirty="0">
                          <a:solidFill>
                            <a:srgbClr val="000000"/>
                          </a:solidFill>
                          <a:effectLst/>
                          <a:latin typeface="Univers" panose="020B0503020202020204" pitchFamily="34" charset="0"/>
                        </a:rPr>
                        <a:t>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16"/>
                  </a:ext>
                </a:extLst>
              </a:tr>
              <a:tr h="163818">
                <a:tc>
                  <a:txBody>
                    <a:bodyPr/>
                    <a:lstStyle/>
                    <a:p>
                      <a:pPr algn="l" fontAlgn="b"/>
                      <a:r>
                        <a:rPr lang="en-US" sz="800" b="1" i="0" u="none" strike="noStrike" dirty="0">
                          <a:solidFill>
                            <a:srgbClr val="000000"/>
                          </a:solidFill>
                          <a:effectLst/>
                          <a:latin typeface="Univers" panose="020B0503020202020204" pitchFamily="34" charset="0"/>
                        </a:rPr>
                        <a:t>PBT</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1" i="0" u="none" strike="noStrike" dirty="0">
                          <a:solidFill>
                            <a:srgbClr val="000000"/>
                          </a:solidFill>
                          <a:effectLst/>
                          <a:latin typeface="Univers" panose="020B0503020202020204" pitchFamily="34" charset="0"/>
                        </a:rPr>
                        <a:t>88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1" i="0" u="none" strike="noStrike" dirty="0">
                          <a:solidFill>
                            <a:srgbClr val="000000"/>
                          </a:solidFill>
                          <a:effectLst/>
                          <a:latin typeface="Univers" panose="020B0503020202020204" pitchFamily="34" charset="0"/>
                        </a:rPr>
                        <a:t>165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1" i="0" u="none" strike="noStrike" dirty="0">
                          <a:solidFill>
                            <a:srgbClr val="000000"/>
                          </a:solidFill>
                          <a:effectLst/>
                          <a:latin typeface="Univers" panose="020B0503020202020204" pitchFamily="34" charset="0"/>
                        </a:rPr>
                        <a:t>134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63818">
                <a:tc>
                  <a:txBody>
                    <a:bodyPr/>
                    <a:lstStyle/>
                    <a:p>
                      <a:pPr algn="l" fontAlgn="b"/>
                      <a:r>
                        <a:rPr lang="en-US" sz="800" b="0" i="0" u="none" strike="noStrike" dirty="0">
                          <a:solidFill>
                            <a:srgbClr val="000000"/>
                          </a:solidFill>
                          <a:effectLst/>
                          <a:latin typeface="Univers" panose="020B0503020202020204" pitchFamily="34" charset="0"/>
                        </a:rPr>
                        <a:t>Tax Expenses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IN" sz="800" b="0" i="0" u="none" strike="noStrike" dirty="0">
                          <a:solidFill>
                            <a:srgbClr val="000000"/>
                          </a:solidFill>
                          <a:effectLst/>
                          <a:latin typeface="Univers" panose="020B0503020202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IN" sz="800" b="0" i="0" u="none" strike="noStrike" dirty="0">
                          <a:solidFill>
                            <a:srgbClr val="000000"/>
                          </a:solidFill>
                          <a:effectLst/>
                          <a:latin typeface="Univers" panose="020B0503020202020204" pitchFamily="34" charset="0"/>
                        </a:rPr>
                        <a:t>64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IN" sz="800" b="0" i="0" u="none" strike="noStrike" dirty="0">
                          <a:solidFill>
                            <a:srgbClr val="000000"/>
                          </a:solidFill>
                          <a:effectLst/>
                          <a:latin typeface="Univers" panose="020B0503020202020204" pitchFamily="34" charset="0"/>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18"/>
                  </a:ext>
                </a:extLst>
              </a:tr>
              <a:tr h="163818">
                <a:tc>
                  <a:txBody>
                    <a:bodyPr/>
                    <a:lstStyle/>
                    <a:p>
                      <a:pPr algn="l" fontAlgn="b"/>
                      <a:r>
                        <a:rPr lang="en-US" sz="800" b="1" i="0" u="none" strike="noStrike" dirty="0">
                          <a:solidFill>
                            <a:srgbClr val="000000"/>
                          </a:solidFill>
                          <a:effectLst/>
                          <a:latin typeface="Univers" panose="020B0503020202020204" pitchFamily="34" charset="0"/>
                        </a:rPr>
                        <a:t>PAT</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1" i="0" u="none" strike="noStrike" dirty="0">
                          <a:solidFill>
                            <a:srgbClr val="000000"/>
                          </a:solidFill>
                          <a:effectLst/>
                          <a:latin typeface="Univers" panose="020B0503020202020204" pitchFamily="34" charset="0"/>
                        </a:rPr>
                        <a:t>68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1" i="0" u="none" strike="noStrike" dirty="0">
                          <a:solidFill>
                            <a:srgbClr val="000000"/>
                          </a:solidFill>
                          <a:effectLst/>
                          <a:latin typeface="Univers" panose="020B0503020202020204" pitchFamily="34" charset="0"/>
                        </a:rPr>
                        <a:t>102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1" i="0" u="none" strike="noStrike" dirty="0">
                          <a:solidFill>
                            <a:srgbClr val="000000"/>
                          </a:solidFill>
                          <a:effectLst/>
                          <a:latin typeface="Univers" panose="020B0503020202020204" pitchFamily="34" charset="0"/>
                        </a:rPr>
                        <a:t>79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63818">
                <a:tc>
                  <a:txBody>
                    <a:bodyPr/>
                    <a:lstStyle/>
                    <a:p>
                      <a:pPr algn="l" fontAlgn="b"/>
                      <a:r>
                        <a:rPr lang="en-US" sz="800" b="0" i="0" u="none" strike="noStrike" dirty="0">
                          <a:solidFill>
                            <a:srgbClr val="000000"/>
                          </a:solidFill>
                          <a:effectLst/>
                          <a:latin typeface="Univers" panose="020B0503020202020204" pitchFamily="34" charset="0"/>
                        </a:rPr>
                        <a:t>Basic EPS (Rs)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IN" sz="800" b="0" i="0" u="none" strike="noStrike" dirty="0">
                          <a:solidFill>
                            <a:srgbClr val="000000"/>
                          </a:solidFill>
                          <a:effectLst/>
                          <a:latin typeface="Univers" panose="020B0503020202020204" pitchFamily="34" charset="0"/>
                        </a:rPr>
                        <a:t>10.74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IN" sz="800" b="0" i="0" u="none" strike="noStrike" dirty="0">
                          <a:solidFill>
                            <a:srgbClr val="000000"/>
                          </a:solidFill>
                          <a:effectLst/>
                          <a:latin typeface="Univers" panose="020B0503020202020204" pitchFamily="34" charset="0"/>
                        </a:rPr>
                        <a:t>16.03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IN" sz="800" b="0" i="0" u="none" strike="noStrike" dirty="0">
                          <a:solidFill>
                            <a:srgbClr val="000000"/>
                          </a:solidFill>
                          <a:effectLst/>
                          <a:latin typeface="Univers" panose="020B0503020202020204" pitchFamily="34" charset="0"/>
                        </a:rPr>
                        <a:t>12.43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20"/>
                  </a:ext>
                </a:extLst>
              </a:tr>
              <a:tr h="153988">
                <a:tc>
                  <a:txBody>
                    <a:bodyPr/>
                    <a:lstStyle/>
                    <a:p>
                      <a:pPr algn="l" fontAlgn="b"/>
                      <a:r>
                        <a:rPr lang="en-US" sz="800" b="1" i="0" u="none" strike="noStrike" dirty="0">
                          <a:solidFill>
                            <a:srgbClr val="000000"/>
                          </a:solidFill>
                          <a:effectLst/>
                          <a:latin typeface="Univers" panose="020B0503020202020204" pitchFamily="34" charset="0"/>
                        </a:rPr>
                        <a:t>Margins (%)</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endParaRPr lang="en-US" sz="800" b="0" i="0" u="none" strike="noStrike" dirty="0">
                        <a:solidFill>
                          <a:schemeClr val="tx1"/>
                        </a:solidFill>
                        <a:effectLst/>
                        <a:latin typeface="Univers" panose="020B0503020202020204" pitchFamily="34" charset="0"/>
                      </a:endParaRP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endParaRPr lang="en-US" sz="800" b="0" i="0" u="none" strike="noStrike" dirty="0">
                        <a:solidFill>
                          <a:schemeClr val="tx1"/>
                        </a:solidFill>
                        <a:effectLst/>
                        <a:latin typeface="Univers" panose="020B0503020202020204" pitchFamily="34" charset="0"/>
                      </a:endParaRP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endParaRPr lang="en-US" sz="800" b="0" i="0" u="none" strike="noStrike" dirty="0">
                        <a:solidFill>
                          <a:schemeClr val="tx1"/>
                        </a:solidFill>
                        <a:effectLst/>
                        <a:latin typeface="Univers" panose="020B0503020202020204" pitchFamily="34" charset="0"/>
                      </a:endParaRP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22"/>
                  </a:ext>
                </a:extLst>
              </a:tr>
              <a:tr h="163818">
                <a:tc>
                  <a:txBody>
                    <a:bodyPr/>
                    <a:lstStyle/>
                    <a:p>
                      <a:pPr algn="l" fontAlgn="b"/>
                      <a:r>
                        <a:rPr lang="en-US" sz="800" b="0" i="0" u="none" strike="noStrike" dirty="0">
                          <a:solidFill>
                            <a:srgbClr val="000000"/>
                          </a:solidFill>
                          <a:effectLst/>
                          <a:latin typeface="Univers" panose="020B0503020202020204" pitchFamily="34" charset="0"/>
                        </a:rPr>
                        <a:t>Gross Margins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1" u="none" strike="noStrike" dirty="0">
                          <a:solidFill>
                            <a:srgbClr val="000000"/>
                          </a:solidFill>
                          <a:effectLst/>
                          <a:latin typeface="Univers" panose="020B0503020202020204" pitchFamily="34" charset="0"/>
                        </a:rPr>
                        <a:t>51.9%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1" u="none" strike="noStrike" dirty="0">
                          <a:solidFill>
                            <a:srgbClr val="000000"/>
                          </a:solidFill>
                          <a:effectLst/>
                          <a:latin typeface="Univers" panose="020B0503020202020204" pitchFamily="34" charset="0"/>
                        </a:rPr>
                        <a:t>49.9%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1" u="none" strike="noStrike" dirty="0">
                          <a:solidFill>
                            <a:srgbClr val="000000"/>
                          </a:solidFill>
                          <a:effectLst/>
                          <a:latin typeface="Univers" panose="020B0503020202020204" pitchFamily="34" charset="0"/>
                        </a:rPr>
                        <a:t>47.7%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63818">
                <a:tc>
                  <a:txBody>
                    <a:bodyPr/>
                    <a:lstStyle/>
                    <a:p>
                      <a:pPr algn="l" fontAlgn="b"/>
                      <a:r>
                        <a:rPr lang="en-US" sz="800" b="0" i="0" u="none" strike="noStrike" dirty="0">
                          <a:solidFill>
                            <a:srgbClr val="000000"/>
                          </a:solidFill>
                          <a:effectLst/>
                          <a:latin typeface="Univers" panose="020B0503020202020204" pitchFamily="34" charset="0"/>
                        </a:rPr>
                        <a:t>EBITDA margins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1" u="none" strike="noStrike" dirty="0">
                          <a:solidFill>
                            <a:srgbClr val="000000"/>
                          </a:solidFill>
                          <a:effectLst/>
                          <a:latin typeface="Univers" panose="020B0503020202020204" pitchFamily="34" charset="0"/>
                        </a:rPr>
                        <a:t>14.9%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1" u="none" strike="noStrike" dirty="0">
                          <a:solidFill>
                            <a:srgbClr val="000000"/>
                          </a:solidFill>
                          <a:effectLst/>
                          <a:latin typeface="Univers" panose="020B0503020202020204" pitchFamily="34" charset="0"/>
                        </a:rPr>
                        <a:t>15.3%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1" u="none" strike="noStrike" dirty="0">
                          <a:solidFill>
                            <a:srgbClr val="000000"/>
                          </a:solidFill>
                          <a:effectLst/>
                          <a:latin typeface="Univers" panose="020B0503020202020204" pitchFamily="34" charset="0"/>
                        </a:rPr>
                        <a:t>11.50%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63818">
                <a:tc>
                  <a:txBody>
                    <a:bodyPr/>
                    <a:lstStyle/>
                    <a:p>
                      <a:pPr algn="l" fontAlgn="b"/>
                      <a:r>
                        <a:rPr lang="en-US" sz="800" b="0" i="0" u="none" strike="noStrike" dirty="0">
                          <a:solidFill>
                            <a:srgbClr val="000000"/>
                          </a:solidFill>
                          <a:effectLst/>
                          <a:latin typeface="Univers" panose="020B0503020202020204" pitchFamily="34" charset="0"/>
                        </a:rPr>
                        <a:t>PAT margins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1" u="none" strike="noStrike" dirty="0">
                          <a:solidFill>
                            <a:srgbClr val="000000"/>
                          </a:solidFill>
                          <a:effectLst/>
                          <a:latin typeface="Univers" panose="020B0503020202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1" u="none" strike="noStrike" dirty="0">
                          <a:solidFill>
                            <a:srgbClr val="000000"/>
                          </a:solidFill>
                          <a:effectLst/>
                          <a:latin typeface="Univers" panose="020B0503020202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1" u="none" strike="noStrike" dirty="0">
                          <a:solidFill>
                            <a:srgbClr val="000000"/>
                          </a:solidFill>
                          <a:effectLst/>
                          <a:latin typeface="Univers" panose="020B0503020202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53988">
                <a:tc>
                  <a:txBody>
                    <a:bodyPr/>
                    <a:lstStyle/>
                    <a:p>
                      <a:pPr algn="l" fontAlgn="b"/>
                      <a:r>
                        <a:rPr lang="en-US" sz="800" b="1" i="0" u="none" strike="noStrike" dirty="0">
                          <a:solidFill>
                            <a:srgbClr val="000000"/>
                          </a:solidFill>
                          <a:effectLst/>
                          <a:latin typeface="Univers" panose="020B0503020202020204" pitchFamily="34" charset="0"/>
                        </a:rPr>
                        <a:t>Y-o-Y Growth (%)</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IN" sz="800" b="0" i="0" u="none" strike="noStrike" dirty="0">
                          <a:solidFill>
                            <a:srgbClr val="000000"/>
                          </a:solidFill>
                          <a:effectLst/>
                          <a:latin typeface="Univers" panose="020B0503020202020204" pitchFamily="34" charset="0"/>
                        </a:rPr>
                        <a:t>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endParaRPr lang="en-US" sz="800" b="0" i="0" u="none" strike="noStrike" dirty="0">
                        <a:solidFill>
                          <a:schemeClr val="tx1"/>
                        </a:solidFill>
                        <a:effectLst/>
                        <a:latin typeface="Univers" panose="020B0503020202020204" pitchFamily="34" charset="0"/>
                      </a:endParaRP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endParaRPr lang="en-US" sz="800" b="0" i="0" u="none" strike="noStrike" dirty="0">
                        <a:solidFill>
                          <a:schemeClr val="tx1"/>
                        </a:solidFill>
                        <a:effectLst/>
                        <a:latin typeface="Univers" panose="020B0503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26"/>
                  </a:ext>
                </a:extLst>
              </a:tr>
              <a:tr h="153988">
                <a:tc>
                  <a:txBody>
                    <a:bodyPr/>
                    <a:lstStyle/>
                    <a:p>
                      <a:pPr algn="l" fontAlgn="b"/>
                      <a:r>
                        <a:rPr lang="en-US" sz="800" b="0" i="0" u="none" strike="noStrike" dirty="0">
                          <a:solidFill>
                            <a:srgbClr val="000000"/>
                          </a:solidFill>
                          <a:effectLst/>
                          <a:latin typeface="Univers" panose="020B0503020202020204" pitchFamily="34" charset="0"/>
                        </a:rPr>
                        <a:t>Total Revenues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1" u="none" strike="noStrike" dirty="0">
                          <a:solidFill>
                            <a:srgbClr val="000000"/>
                          </a:solidFill>
                          <a:effectLst/>
                          <a:latin typeface="Univers" panose="020B0503020202020204" pitchFamily="34" charset="0"/>
                        </a:rPr>
                        <a:t>(13.4)%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800" b="0" i="1" u="none" strike="noStrike" dirty="0">
                        <a:solidFill>
                          <a:schemeClr val="tx1"/>
                        </a:solidFill>
                        <a:effectLst/>
                        <a:latin typeface="Univers" panose="020B0503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IN" sz="800" b="0" i="1" u="none" strike="noStrike" dirty="0">
                        <a:solidFill>
                          <a:schemeClr val="tx1"/>
                        </a:solidFill>
                        <a:effectLst/>
                        <a:latin typeface="Univers" panose="020B0503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7"/>
                  </a:ext>
                </a:extLst>
              </a:tr>
              <a:tr h="153988">
                <a:tc>
                  <a:txBody>
                    <a:bodyPr/>
                    <a:lstStyle/>
                    <a:p>
                      <a:pPr algn="l" fontAlgn="b"/>
                      <a:r>
                        <a:rPr lang="en-US" sz="800" b="0" i="0" u="none" strike="noStrike" dirty="0">
                          <a:solidFill>
                            <a:srgbClr val="000000"/>
                          </a:solidFill>
                          <a:effectLst/>
                          <a:latin typeface="Univers" panose="020B0503020202020204" pitchFamily="34" charset="0"/>
                        </a:rPr>
                        <a:t>EBITDA</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1" u="none" strike="noStrike" dirty="0">
                          <a:solidFill>
                            <a:srgbClr val="000000"/>
                          </a:solidFill>
                          <a:effectLst/>
                          <a:latin typeface="Univers" panose="020B0503020202020204" pitchFamily="34" charset="0"/>
                        </a:rPr>
                        <a:t>12.4%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800" b="0" i="1" u="none" strike="noStrike" dirty="0">
                        <a:solidFill>
                          <a:schemeClr val="tx1"/>
                        </a:solidFill>
                        <a:effectLst/>
                        <a:latin typeface="Univers" panose="020B0503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IN" sz="800" b="0" i="1" u="none" strike="noStrike" dirty="0">
                        <a:solidFill>
                          <a:schemeClr val="tx1"/>
                        </a:solidFill>
                        <a:effectLst/>
                        <a:latin typeface="Univers" panose="020B0503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8"/>
                  </a:ext>
                </a:extLst>
              </a:tr>
              <a:tr h="153988">
                <a:tc>
                  <a:txBody>
                    <a:bodyPr/>
                    <a:lstStyle/>
                    <a:p>
                      <a:pPr algn="l" fontAlgn="b"/>
                      <a:r>
                        <a:rPr lang="en-US" sz="800" b="0" i="0" u="none" strike="noStrike" dirty="0">
                          <a:solidFill>
                            <a:srgbClr val="000000"/>
                          </a:solidFill>
                          <a:effectLst/>
                          <a:latin typeface="Univers" panose="020B0503020202020204" pitchFamily="34" charset="0"/>
                        </a:rPr>
                        <a:t>PAT</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1" u="none" strike="noStrike" dirty="0">
                          <a:solidFill>
                            <a:srgbClr val="000000"/>
                          </a:solidFill>
                          <a:effectLst/>
                          <a:latin typeface="Univers" panose="020B0503020202020204" pitchFamily="34" charset="0"/>
                        </a:rPr>
                        <a:t>(13.7)%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800" b="0" i="1" u="none" strike="noStrike" dirty="0">
                        <a:solidFill>
                          <a:schemeClr val="tx1"/>
                        </a:solidFill>
                        <a:effectLst/>
                        <a:latin typeface="Univers" panose="020B0503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IN" sz="800" b="0" i="1" u="none" strike="noStrike" dirty="0">
                        <a:solidFill>
                          <a:schemeClr val="tx1"/>
                        </a:solidFill>
                        <a:effectLst/>
                        <a:latin typeface="Univers" panose="020B0503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9"/>
                  </a:ext>
                </a:extLst>
              </a:tr>
            </a:tbl>
          </a:graphicData>
        </a:graphic>
      </p:graphicFrame>
      <p:sp>
        <p:nvSpPr>
          <p:cNvPr id="10" name="Text Placeholder 1"/>
          <p:cNvSpPr>
            <a:spLocks noGrp="1"/>
          </p:cNvSpPr>
          <p:nvPr>
            <p:ph type="body" sz="quarter" idx="10"/>
          </p:nvPr>
        </p:nvSpPr>
        <p:spPr>
          <a:xfrm>
            <a:off x="1417320" y="1344168"/>
            <a:ext cx="7113731" cy="300941"/>
          </a:xfrm>
        </p:spPr>
        <p:txBody>
          <a:bodyPr/>
          <a:lstStyle/>
          <a:p>
            <a:r>
              <a:rPr lang="en-IN" dirty="0">
                <a:solidFill>
                  <a:schemeClr val="tx1">
                    <a:lumMod val="50000"/>
                    <a:lumOff val="50000"/>
                  </a:schemeClr>
                </a:solidFill>
                <a:cs typeface="Times New Roman" panose="02020603050405020304" pitchFamily="18" charset="0"/>
              </a:rPr>
              <a:t>Income Statement (Y-O-Y and Q-o-Q Comparison) </a:t>
            </a:r>
          </a:p>
        </p:txBody>
      </p:sp>
      <p:sp>
        <p:nvSpPr>
          <p:cNvPr id="5"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000" i="0" u="none" strike="noStrike" kern="1200" cap="none" spc="0" normalizeH="0" baseline="0" noProof="0" dirty="0">
              <a:ln>
                <a:noFill/>
              </a:ln>
              <a:effectLst/>
              <a:uLnTx/>
              <a:uFillTx/>
              <a:latin typeface="Univers" pitchFamily="34" charset="0"/>
              <a:ea typeface="+mn-ea"/>
              <a:cs typeface="+mn-cs"/>
            </a:endParaRPr>
          </a:p>
        </p:txBody>
      </p:sp>
      <p:sp>
        <p:nvSpPr>
          <p:cNvPr id="7" name="TextBox 6">
            <a:extLst>
              <a:ext uri="{FF2B5EF4-FFF2-40B4-BE49-F238E27FC236}">
                <a16:creationId xmlns:a16="http://schemas.microsoft.com/office/drawing/2014/main" id="{75D703CA-634F-4CD4-9864-53BEFAA6EB0D}"/>
              </a:ext>
            </a:extLst>
          </p:cNvPr>
          <p:cNvSpPr txBox="1"/>
          <p:nvPr/>
        </p:nvSpPr>
        <p:spPr>
          <a:xfrm>
            <a:off x="1428200" y="6471717"/>
            <a:ext cx="4325485" cy="338554"/>
          </a:xfrm>
          <a:prstGeom prst="rect">
            <a:avLst/>
          </a:prstGeom>
          <a:noFill/>
        </p:spPr>
        <p:txBody>
          <a:bodyPr wrap="square" rtlCol="0">
            <a:spAutoFit/>
          </a:bodyPr>
          <a:lstStyle/>
          <a:p>
            <a:r>
              <a:rPr lang="en-US" sz="800" dirty="0">
                <a:latin typeface="Univers" panose="020B0503020202020204" pitchFamily="34" charset="0"/>
              </a:rPr>
              <a:t>Note:  </a:t>
            </a:r>
            <a:r>
              <a:rPr lang="en-IN" sz="800" dirty="0">
                <a:latin typeface="Univers" panose="020B0503020202020204" pitchFamily="34" charset="0"/>
              </a:rPr>
              <a:t>The result / numbers are presented excluding</a:t>
            </a:r>
          </a:p>
          <a:p>
            <a:r>
              <a:rPr lang="en-IN" sz="800" dirty="0">
                <a:latin typeface="Univers" panose="020B0503020202020204" pitchFamily="34" charset="0"/>
              </a:rPr>
              <a:t> Discontinued operations and are unaudited</a:t>
            </a:r>
            <a:endParaRPr lang="en-US" sz="800" dirty="0">
              <a:latin typeface="Univers" panose="020B0503020202020204" pitchFamily="34" charset="0"/>
            </a:endParaRPr>
          </a:p>
        </p:txBody>
      </p:sp>
    </p:spTree>
    <p:extLst>
      <p:ext uri="{BB962C8B-B14F-4D97-AF65-F5344CB8AC3E}">
        <p14:creationId xmlns:p14="http://schemas.microsoft.com/office/powerpoint/2010/main" val="524801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417320" y="1005840"/>
            <a:ext cx="7427742" cy="340639"/>
          </a:xfrm>
          <a:prstGeom prst="rect">
            <a:avLst/>
          </a:prstGeom>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chemeClr val="tx1"/>
                </a:solidFill>
                <a:effectLst/>
                <a:uLnTx/>
                <a:uFillTx/>
                <a:latin typeface="Univers" pitchFamily="34" charset="0"/>
                <a:ea typeface="+mn-ea"/>
                <a:cs typeface="+mn-cs"/>
              </a:rPr>
              <a:t>FINANCIAL </a:t>
            </a:r>
            <a:r>
              <a:rPr kumimoji="0" lang="en-US" sz="2000" b="1" i="0" u="none" strike="noStrike" kern="1200" cap="none" spc="0" normalizeH="0" baseline="0" noProof="0" dirty="0">
                <a:ln>
                  <a:noFill/>
                </a:ln>
                <a:solidFill>
                  <a:srgbClr val="B11116"/>
                </a:solidFill>
                <a:effectLst/>
                <a:uLnTx/>
                <a:uFillTx/>
                <a:latin typeface="Univers" pitchFamily="34" charset="0"/>
                <a:ea typeface="+mn-ea"/>
                <a:cs typeface="+mn-cs"/>
              </a:rPr>
              <a:t>STATEMENTS</a:t>
            </a:r>
          </a:p>
        </p:txBody>
      </p:sp>
      <p:sp>
        <p:nvSpPr>
          <p:cNvPr id="12" name="Text Placeholder 1"/>
          <p:cNvSpPr>
            <a:spLocks noGrp="1"/>
          </p:cNvSpPr>
          <p:nvPr>
            <p:ph type="body" sz="quarter" idx="10"/>
          </p:nvPr>
        </p:nvSpPr>
        <p:spPr>
          <a:xfrm>
            <a:off x="1417320" y="1344168"/>
            <a:ext cx="7113731" cy="300941"/>
          </a:xfrm>
        </p:spPr>
        <p:txBody>
          <a:bodyPr/>
          <a:lstStyle/>
          <a:p>
            <a:r>
              <a:rPr lang="en-IN" dirty="0">
                <a:cs typeface="Times New Roman" panose="02020603050405020304" pitchFamily="18" charset="0"/>
              </a:rPr>
              <a:t>Balance Sheet – Assets</a:t>
            </a:r>
            <a:endParaRPr lang="en-IN" dirty="0">
              <a:solidFill>
                <a:schemeClr val="tx1">
                  <a:lumMod val="50000"/>
                  <a:lumOff val="50000"/>
                </a:schemeClr>
              </a:solidFill>
              <a:cs typeface="Times New Roman" panose="02020603050405020304" pitchFamily="18" charset="0"/>
            </a:endParaRPr>
          </a:p>
        </p:txBody>
      </p:sp>
      <p:sp>
        <p:nvSpPr>
          <p:cNvPr id="5"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000" i="0" u="none" strike="noStrike" kern="1200" cap="none" spc="0" normalizeH="0" baseline="0" noProof="0" dirty="0">
              <a:ln>
                <a:noFill/>
              </a:ln>
              <a:effectLst/>
              <a:uLnTx/>
              <a:uFillTx/>
              <a:latin typeface="Univers" pitchFamily="34" charset="0"/>
              <a:ea typeface="+mn-ea"/>
              <a:cs typeface="+mn-cs"/>
            </a:endParaRPr>
          </a:p>
        </p:txBody>
      </p:sp>
      <p:graphicFrame>
        <p:nvGraphicFramePr>
          <p:cNvPr id="6" name="Table 5">
            <a:extLst>
              <a:ext uri="{FF2B5EF4-FFF2-40B4-BE49-F238E27FC236}">
                <a16:creationId xmlns:a16="http://schemas.microsoft.com/office/drawing/2014/main" id="{3115DFBD-2979-40A6-84E8-7F80A388ADD2}"/>
              </a:ext>
            </a:extLst>
          </p:cNvPr>
          <p:cNvGraphicFramePr>
            <a:graphicFrameLocks noGrp="1"/>
          </p:cNvGraphicFramePr>
          <p:nvPr>
            <p:extLst>
              <p:ext uri="{D42A27DB-BD31-4B8C-83A1-F6EECF244321}">
                <p14:modId xmlns:p14="http://schemas.microsoft.com/office/powerpoint/2010/main" val="712755145"/>
              </p:ext>
            </p:extLst>
          </p:nvPr>
        </p:nvGraphicFramePr>
        <p:xfrm>
          <a:off x="1508166" y="1675337"/>
          <a:ext cx="6588431" cy="4777149"/>
        </p:xfrm>
        <a:graphic>
          <a:graphicData uri="http://schemas.openxmlformats.org/drawingml/2006/table">
            <a:tbl>
              <a:tblPr firstRow="1" bandRow="1">
                <a:tableStyleId>{073A0DAA-6AF3-43AB-8588-CEC1D06C72B9}</a:tableStyleId>
              </a:tblPr>
              <a:tblGrid>
                <a:gridCol w="3087392">
                  <a:extLst>
                    <a:ext uri="{9D8B030D-6E8A-4147-A177-3AD203B41FA5}">
                      <a16:colId xmlns:a16="http://schemas.microsoft.com/office/drawing/2014/main" val="20000"/>
                    </a:ext>
                  </a:extLst>
                </a:gridCol>
                <a:gridCol w="1167013">
                  <a:extLst>
                    <a:ext uri="{9D8B030D-6E8A-4147-A177-3AD203B41FA5}">
                      <a16:colId xmlns:a16="http://schemas.microsoft.com/office/drawing/2014/main" val="158225390"/>
                    </a:ext>
                  </a:extLst>
                </a:gridCol>
                <a:gridCol w="1167013">
                  <a:extLst>
                    <a:ext uri="{9D8B030D-6E8A-4147-A177-3AD203B41FA5}">
                      <a16:colId xmlns:a16="http://schemas.microsoft.com/office/drawing/2014/main" val="2894885783"/>
                    </a:ext>
                  </a:extLst>
                </a:gridCol>
                <a:gridCol w="1167013">
                  <a:extLst>
                    <a:ext uri="{9D8B030D-6E8A-4147-A177-3AD203B41FA5}">
                      <a16:colId xmlns:a16="http://schemas.microsoft.com/office/drawing/2014/main" val="20004"/>
                    </a:ext>
                  </a:extLst>
                </a:gridCol>
              </a:tblGrid>
              <a:tr h="198302">
                <a:tc>
                  <a:txBody>
                    <a:bodyPr/>
                    <a:lstStyle/>
                    <a:p>
                      <a:pPr algn="l" fontAlgn="ctr">
                        <a:lnSpc>
                          <a:spcPts val="600"/>
                        </a:lnSpc>
                      </a:pPr>
                      <a:r>
                        <a:rPr lang="en-US" sz="800" b="1" i="0" u="none" strike="noStrike" dirty="0">
                          <a:solidFill>
                            <a:srgbClr val="FFFFFF"/>
                          </a:solidFill>
                          <a:latin typeface="Univers" panose="020B0503020202020204"/>
                        </a:rPr>
                        <a:t>Balance Sheet (Rs. million)</a:t>
                      </a:r>
                    </a:p>
                  </a:txBody>
                  <a:tcPr marL="50969" marR="50969" marT="50969" marB="5096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fontAlgn="ctr">
                        <a:lnSpc>
                          <a:spcPts val="600"/>
                        </a:lnSpc>
                      </a:pPr>
                      <a:r>
                        <a:rPr lang="en-US" sz="800" b="1" i="0" u="none" strike="noStrike" dirty="0">
                          <a:solidFill>
                            <a:srgbClr val="FFFFFF"/>
                          </a:solidFill>
                          <a:latin typeface="Univers" panose="020B0503020202020204"/>
                        </a:rPr>
                        <a:t>Sep-19</a:t>
                      </a:r>
                    </a:p>
                  </a:txBody>
                  <a:tcPr marL="50969" marR="50969" marT="50969" marB="5096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fontAlgn="ctr">
                        <a:lnSpc>
                          <a:spcPts val="600"/>
                        </a:lnSpc>
                      </a:pPr>
                      <a:r>
                        <a:rPr lang="en-US" sz="800" b="1" i="0" u="none" strike="noStrike" dirty="0">
                          <a:solidFill>
                            <a:srgbClr val="FFFFFF"/>
                          </a:solidFill>
                          <a:latin typeface="Univers" panose="020B0503020202020204"/>
                        </a:rPr>
                        <a:t>Mar-19</a:t>
                      </a:r>
                    </a:p>
                  </a:txBody>
                  <a:tcPr marL="50969" marR="50969" marT="50969" marB="5096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fontAlgn="ctr">
                        <a:lnSpc>
                          <a:spcPts val="600"/>
                        </a:lnSpc>
                      </a:pPr>
                      <a:r>
                        <a:rPr lang="en-US" sz="800" b="1" i="0" u="none" strike="noStrike" dirty="0">
                          <a:solidFill>
                            <a:srgbClr val="FFFFFF"/>
                          </a:solidFill>
                          <a:latin typeface="Univers" panose="020B0503020202020204"/>
                        </a:rPr>
                        <a:t>Sep-18</a:t>
                      </a:r>
                    </a:p>
                  </a:txBody>
                  <a:tcPr marL="50969" marR="50969" marT="50969" marB="5096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extLst>
                  <a:ext uri="{0D108BD9-81ED-4DB2-BD59-A6C34878D82A}">
                    <a16:rowId xmlns:a16="http://schemas.microsoft.com/office/drawing/2014/main" val="10000"/>
                  </a:ext>
                </a:extLst>
              </a:tr>
              <a:tr h="177396">
                <a:tc>
                  <a:txBody>
                    <a:bodyPr/>
                    <a:lstStyle/>
                    <a:p>
                      <a:pPr algn="l" fontAlgn="ctr">
                        <a:lnSpc>
                          <a:spcPts val="600"/>
                        </a:lnSpc>
                      </a:pPr>
                      <a:r>
                        <a:rPr lang="en-US" sz="800" b="1" i="0" u="none" strike="noStrike" dirty="0">
                          <a:solidFill>
                            <a:srgbClr val="000000"/>
                          </a:solidFill>
                          <a:latin typeface="Univers" panose="020B0503020202020204"/>
                        </a:rPr>
                        <a:t>Assets</a:t>
                      </a: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endParaRPr lang="en-US" sz="800" b="1" i="0" u="none" strike="noStrike" dirty="0">
                        <a:solidFill>
                          <a:srgbClr val="000000"/>
                        </a:solidFill>
                        <a:latin typeface="Univers" panose="020B0503020202020204"/>
                      </a:endParaRP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endParaRPr lang="en-US" sz="800" b="1" i="0" u="none" strike="noStrike" dirty="0">
                        <a:solidFill>
                          <a:srgbClr val="000000"/>
                        </a:solidFill>
                        <a:latin typeface="Univers" panose="020B0503020202020204"/>
                      </a:endParaRP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endParaRPr lang="en-US" sz="800" b="1" i="0" u="none" strike="noStrike" dirty="0">
                        <a:solidFill>
                          <a:srgbClr val="000000"/>
                        </a:solidFill>
                        <a:latin typeface="Univers" panose="020B0503020202020204"/>
                      </a:endParaRP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7396">
                <a:tc>
                  <a:txBody>
                    <a:bodyPr/>
                    <a:lstStyle/>
                    <a:p>
                      <a:pPr algn="l" fontAlgn="ctr">
                        <a:lnSpc>
                          <a:spcPts val="600"/>
                        </a:lnSpc>
                      </a:pPr>
                      <a:r>
                        <a:rPr lang="en-US" sz="800" b="1" i="0" u="none" strike="noStrike" dirty="0">
                          <a:solidFill>
                            <a:srgbClr val="000000"/>
                          </a:solidFill>
                          <a:latin typeface="Univers" panose="020B0503020202020204"/>
                        </a:rPr>
                        <a:t>Non-current assets</a:t>
                      </a: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endParaRPr lang="en-US" sz="800" b="0" i="0" u="none" strike="noStrike" dirty="0">
                        <a:solidFill>
                          <a:srgbClr val="000000"/>
                        </a:solidFill>
                        <a:latin typeface="Univers" panose="020B0503020202020204"/>
                      </a:endParaRP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endParaRPr lang="en-US" sz="800" b="0" i="0" u="none" strike="noStrike" dirty="0">
                        <a:solidFill>
                          <a:srgbClr val="000000"/>
                        </a:solidFill>
                        <a:latin typeface="Univers" panose="020B0503020202020204"/>
                      </a:endParaRP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endParaRPr lang="en-US" sz="800" b="0" i="0" u="none" strike="noStrike" dirty="0">
                        <a:solidFill>
                          <a:srgbClr val="000000"/>
                        </a:solidFill>
                        <a:latin typeface="Univers" panose="020B0503020202020204"/>
                      </a:endParaRP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77396">
                <a:tc>
                  <a:txBody>
                    <a:bodyPr/>
                    <a:lstStyle/>
                    <a:p>
                      <a:pPr algn="l" fontAlgn="ctr">
                        <a:lnSpc>
                          <a:spcPts val="600"/>
                        </a:lnSpc>
                      </a:pPr>
                      <a:r>
                        <a:rPr lang="en-US" sz="800" b="0" i="0" u="none" strike="noStrike" dirty="0">
                          <a:solidFill>
                            <a:srgbClr val="000000"/>
                          </a:solidFill>
                          <a:latin typeface="Univers" panose="020B0503020202020204"/>
                        </a:rPr>
                        <a:t>Property</a:t>
                      </a:r>
                      <a:r>
                        <a:rPr lang="en-US" sz="800" b="0" i="0" u="none" strike="noStrike" baseline="0" dirty="0">
                          <a:solidFill>
                            <a:srgbClr val="000000"/>
                          </a:solidFill>
                          <a:latin typeface="Univers" panose="020B0503020202020204"/>
                        </a:rPr>
                        <a:t>, plant and equipment </a:t>
                      </a:r>
                      <a:endParaRPr lang="en-US" sz="800" b="0" i="0" u="none" strike="noStrike" dirty="0">
                        <a:solidFill>
                          <a:srgbClr val="000000"/>
                        </a:solidFill>
                        <a:latin typeface="Univers" panose="020B0503020202020204"/>
                      </a:endParaRP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5,300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5,259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5,516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77396">
                <a:tc>
                  <a:txBody>
                    <a:bodyPr/>
                    <a:lstStyle/>
                    <a:p>
                      <a:pPr algn="l" fontAlgn="ctr">
                        <a:lnSpc>
                          <a:spcPts val="600"/>
                        </a:lnSpc>
                      </a:pPr>
                      <a:r>
                        <a:rPr lang="en-US" sz="800" b="0" i="0" u="none" strike="noStrike" dirty="0">
                          <a:solidFill>
                            <a:srgbClr val="000000"/>
                          </a:solidFill>
                          <a:latin typeface="Univers" panose="020B0503020202020204"/>
                        </a:rPr>
                        <a:t>Capital work</a:t>
                      </a:r>
                      <a:r>
                        <a:rPr lang="en-US" sz="800" b="0" i="0" u="none" strike="noStrike" baseline="0" dirty="0">
                          <a:solidFill>
                            <a:srgbClr val="000000"/>
                          </a:solidFill>
                          <a:latin typeface="Univers" panose="020B0503020202020204"/>
                        </a:rPr>
                        <a:t> in progress</a:t>
                      </a:r>
                      <a:endParaRPr lang="en-US" sz="800" b="0" i="0" u="none" strike="noStrike" dirty="0">
                        <a:solidFill>
                          <a:srgbClr val="000000"/>
                        </a:solidFill>
                        <a:latin typeface="Univers" panose="020B0503020202020204"/>
                      </a:endParaRP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62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77396">
                <a:tc>
                  <a:txBody>
                    <a:bodyPr/>
                    <a:lstStyle/>
                    <a:p>
                      <a:pPr algn="l" fontAlgn="ctr">
                        <a:lnSpc>
                          <a:spcPts val="600"/>
                        </a:lnSpc>
                      </a:pPr>
                      <a:r>
                        <a:rPr lang="en-US" sz="800" b="0" i="0" u="none" strike="noStrike" dirty="0">
                          <a:solidFill>
                            <a:srgbClr val="000000"/>
                          </a:solidFill>
                          <a:latin typeface="Univers" panose="020B0503020202020204"/>
                        </a:rPr>
                        <a:t>Goodwill</a:t>
                      </a: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903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925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987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77396">
                <a:tc>
                  <a:txBody>
                    <a:bodyPr/>
                    <a:lstStyle/>
                    <a:p>
                      <a:pPr algn="l" fontAlgn="ctr">
                        <a:lnSpc>
                          <a:spcPts val="600"/>
                        </a:lnSpc>
                      </a:pPr>
                      <a:r>
                        <a:rPr lang="en-US" sz="800" b="0" i="0" u="none" strike="noStrike" dirty="0">
                          <a:solidFill>
                            <a:srgbClr val="000000"/>
                          </a:solidFill>
                          <a:latin typeface="Univers" panose="020B0503020202020204"/>
                        </a:rPr>
                        <a:t>Intangible assets</a:t>
                      </a: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230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254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266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77396">
                <a:tc>
                  <a:txBody>
                    <a:bodyPr/>
                    <a:lstStyle/>
                    <a:p>
                      <a:pPr algn="l" fontAlgn="ctr">
                        <a:lnSpc>
                          <a:spcPts val="600"/>
                        </a:lnSpc>
                      </a:pPr>
                      <a:r>
                        <a:rPr lang="en-US" sz="800" b="0" i="0" u="none" strike="noStrike" dirty="0">
                          <a:solidFill>
                            <a:srgbClr val="000000"/>
                          </a:solidFill>
                          <a:latin typeface="Univers" panose="020B0503020202020204"/>
                        </a:rPr>
                        <a:t>Right of use assets</a:t>
                      </a: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1,256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8302944"/>
                  </a:ext>
                </a:extLst>
              </a:tr>
              <a:tr h="177396">
                <a:tc>
                  <a:txBody>
                    <a:bodyPr/>
                    <a:lstStyle/>
                    <a:p>
                      <a:pPr algn="l" fontAlgn="ctr">
                        <a:lnSpc>
                          <a:spcPts val="600"/>
                        </a:lnSpc>
                      </a:pPr>
                      <a:r>
                        <a:rPr lang="en-US" sz="800" b="1" i="0" u="none" strike="noStrike" dirty="0">
                          <a:solidFill>
                            <a:srgbClr val="000000"/>
                          </a:solidFill>
                          <a:latin typeface="Univers" panose="020B0503020202020204"/>
                        </a:rPr>
                        <a:t>Financial assets</a:t>
                      </a: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endParaRPr lang="en-US" sz="800" b="0" i="0" u="none" strike="noStrike" dirty="0">
                        <a:solidFill>
                          <a:srgbClr val="000000"/>
                        </a:solidFill>
                        <a:effectLst/>
                        <a:latin typeface="Univers" panose="020B0503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endParaRPr lang="en-US" sz="800" b="0" i="0" u="none" strike="noStrike" dirty="0">
                        <a:solidFill>
                          <a:srgbClr val="000000"/>
                        </a:solidFill>
                        <a:effectLst/>
                        <a:latin typeface="Univers" panose="020B0503020202020204"/>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endParaRPr lang="en-US" sz="800" b="0" i="0" u="none" strike="noStrike" dirty="0">
                        <a:solidFill>
                          <a:srgbClr val="000000"/>
                        </a:solidFill>
                        <a:effectLst/>
                        <a:latin typeface="Univers" panose="020B0503020202020204"/>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77396">
                <a:tc>
                  <a:txBody>
                    <a:bodyPr/>
                    <a:lstStyle/>
                    <a:p>
                      <a:pPr algn="l" fontAlgn="ctr">
                        <a:lnSpc>
                          <a:spcPts val="600"/>
                        </a:lnSpc>
                      </a:pPr>
                      <a:r>
                        <a:rPr lang="en-US" sz="800" b="0" i="0" u="none" strike="noStrike" dirty="0">
                          <a:solidFill>
                            <a:srgbClr val="000000"/>
                          </a:solidFill>
                          <a:latin typeface="Univers" panose="020B0503020202020204"/>
                        </a:rPr>
                        <a:t>Investments</a:t>
                      </a: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pitchFamily="34" charset="0"/>
                        </a:rPr>
                        <a:t>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77396">
                <a:tc>
                  <a:txBody>
                    <a:bodyPr/>
                    <a:lstStyle/>
                    <a:p>
                      <a:pPr algn="l" fontAlgn="ctr">
                        <a:lnSpc>
                          <a:spcPts val="600"/>
                        </a:lnSpc>
                      </a:pPr>
                      <a:r>
                        <a:rPr lang="en-US" sz="800" b="0" i="0" u="none" strike="noStrike" dirty="0">
                          <a:solidFill>
                            <a:srgbClr val="000000"/>
                          </a:solidFill>
                          <a:latin typeface="Univers" panose="020B0503020202020204"/>
                        </a:rPr>
                        <a:t>Loans</a:t>
                      </a: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121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115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160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77396">
                <a:tc>
                  <a:txBody>
                    <a:bodyPr/>
                    <a:lstStyle/>
                    <a:p>
                      <a:pPr algn="l" fontAlgn="ctr">
                        <a:lnSpc>
                          <a:spcPts val="600"/>
                        </a:lnSpc>
                      </a:pPr>
                      <a:r>
                        <a:rPr lang="en-US" sz="800" b="0" i="0" u="none" strike="noStrike" dirty="0">
                          <a:solidFill>
                            <a:srgbClr val="000000"/>
                          </a:solidFill>
                          <a:latin typeface="Univers" panose="020B0503020202020204"/>
                        </a:rPr>
                        <a:t>Other financial assets</a:t>
                      </a: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pitchFamily="34" charset="0"/>
                        </a:rPr>
                        <a:t>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77396">
                <a:tc>
                  <a:txBody>
                    <a:bodyPr/>
                    <a:lstStyle/>
                    <a:p>
                      <a:pPr algn="l" fontAlgn="ctr">
                        <a:lnSpc>
                          <a:spcPts val="600"/>
                        </a:lnSpc>
                      </a:pPr>
                      <a:r>
                        <a:rPr lang="en-US" sz="800" b="0" i="0" u="none" strike="noStrike" dirty="0">
                          <a:solidFill>
                            <a:srgbClr val="000000"/>
                          </a:solidFill>
                          <a:latin typeface="Univers" panose="020B0503020202020204"/>
                        </a:rPr>
                        <a:t>Income tax assets</a:t>
                      </a: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63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63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77396">
                <a:tc>
                  <a:txBody>
                    <a:bodyPr/>
                    <a:lstStyle/>
                    <a:p>
                      <a:pPr algn="l" fontAlgn="ctr">
                        <a:lnSpc>
                          <a:spcPts val="600"/>
                        </a:lnSpc>
                      </a:pPr>
                      <a:r>
                        <a:rPr lang="en-US" sz="800" b="0" i="0" u="none" strike="noStrike" dirty="0">
                          <a:solidFill>
                            <a:srgbClr val="000000"/>
                          </a:solidFill>
                          <a:latin typeface="Univers" panose="020B0503020202020204"/>
                        </a:rPr>
                        <a:t>Other non-current assets</a:t>
                      </a: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7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74937">
                <a:tc>
                  <a:txBody>
                    <a:bodyPr/>
                    <a:lstStyle/>
                    <a:p>
                      <a:pPr algn="l" fontAlgn="ctr">
                        <a:lnSpc>
                          <a:spcPts val="600"/>
                        </a:lnSpc>
                      </a:pPr>
                      <a:endParaRPr lang="en-US" sz="800" b="1" i="0" u="none" strike="noStrike" dirty="0">
                        <a:solidFill>
                          <a:srgbClr val="000000"/>
                        </a:solidFill>
                        <a:latin typeface="Univers" panose="020B0503020202020204"/>
                      </a:endParaRP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lnSpc>
                          <a:spcPts val="600"/>
                        </a:lnSpc>
                      </a:pPr>
                      <a:r>
                        <a:rPr lang="en-US" sz="800" b="1" i="0" u="none" strike="noStrike" dirty="0">
                          <a:solidFill>
                            <a:srgbClr val="000000"/>
                          </a:solidFill>
                          <a:effectLst/>
                          <a:latin typeface="Univers" panose="020B0503020202020204"/>
                        </a:rPr>
                        <a:t>7,950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lnSpc>
                          <a:spcPts val="600"/>
                        </a:lnSpc>
                      </a:pPr>
                      <a:r>
                        <a:rPr lang="en-US" sz="800" b="1" i="0" u="none" strike="noStrike" dirty="0">
                          <a:solidFill>
                            <a:srgbClr val="000000"/>
                          </a:solidFill>
                          <a:effectLst/>
                          <a:latin typeface="Univers" panose="020B0503020202020204"/>
                        </a:rPr>
                        <a:t>6,723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lnSpc>
                          <a:spcPts val="600"/>
                        </a:lnSpc>
                      </a:pPr>
                      <a:r>
                        <a:rPr lang="en-US" sz="800" b="1" i="0" u="none" strike="noStrike" dirty="0">
                          <a:solidFill>
                            <a:srgbClr val="000000"/>
                          </a:solidFill>
                          <a:effectLst/>
                          <a:latin typeface="Univers" panose="020B0503020202020204"/>
                        </a:rPr>
                        <a:t>7,025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12"/>
                  </a:ext>
                </a:extLst>
              </a:tr>
              <a:tr h="177396">
                <a:tc>
                  <a:txBody>
                    <a:bodyPr/>
                    <a:lstStyle/>
                    <a:p>
                      <a:pPr algn="l" fontAlgn="ctr">
                        <a:lnSpc>
                          <a:spcPts val="600"/>
                        </a:lnSpc>
                      </a:pPr>
                      <a:r>
                        <a:rPr lang="en-US" sz="800" b="1" i="0" u="none" strike="noStrike" dirty="0">
                          <a:solidFill>
                            <a:srgbClr val="000000"/>
                          </a:solidFill>
                          <a:latin typeface="Univers" panose="020B0503020202020204"/>
                        </a:rPr>
                        <a:t>Current assets</a:t>
                      </a: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endParaRPr lang="en-US" sz="800" b="0" i="0" u="none" strike="noStrike" dirty="0">
                        <a:solidFill>
                          <a:srgbClr val="000000"/>
                        </a:solidFill>
                        <a:effectLst/>
                        <a:latin typeface="Univers" panose="020B0503020202020204"/>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endParaRPr lang="en-US" sz="800" b="0" i="0" u="none" strike="noStrike" dirty="0">
                        <a:solidFill>
                          <a:srgbClr val="000000"/>
                        </a:solidFill>
                        <a:effectLst/>
                        <a:latin typeface="Univers" panose="020B0503020202020204"/>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endParaRPr lang="en-US" sz="800" b="0" i="0" u="none" strike="noStrike" dirty="0">
                        <a:solidFill>
                          <a:srgbClr val="000000"/>
                        </a:solidFill>
                        <a:effectLst/>
                        <a:latin typeface="Univers" panose="020B0503020202020204"/>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77396">
                <a:tc>
                  <a:txBody>
                    <a:bodyPr/>
                    <a:lstStyle/>
                    <a:p>
                      <a:pPr algn="l" fontAlgn="ctr">
                        <a:lnSpc>
                          <a:spcPts val="600"/>
                        </a:lnSpc>
                      </a:pPr>
                      <a:r>
                        <a:rPr lang="en-US" sz="800" b="0" i="0" u="none" strike="noStrike" dirty="0">
                          <a:solidFill>
                            <a:srgbClr val="000000"/>
                          </a:solidFill>
                          <a:latin typeface="Univers" panose="020B0503020202020204"/>
                        </a:rPr>
                        <a:t>Inventories</a:t>
                      </a: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2,551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2,808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2,838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77396">
                <a:tc>
                  <a:txBody>
                    <a:bodyPr/>
                    <a:lstStyle/>
                    <a:p>
                      <a:pPr algn="l" fontAlgn="ctr">
                        <a:lnSpc>
                          <a:spcPts val="600"/>
                        </a:lnSpc>
                      </a:pPr>
                      <a:r>
                        <a:rPr lang="en-US" sz="800" b="1" i="0" u="none" strike="noStrike" dirty="0">
                          <a:solidFill>
                            <a:srgbClr val="000000"/>
                          </a:solidFill>
                          <a:latin typeface="Univers" panose="020B0503020202020204"/>
                        </a:rPr>
                        <a:t>Financial assets</a:t>
                      </a: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endParaRPr lang="en-US" sz="800" b="0" i="0" u="none" strike="noStrike" dirty="0">
                        <a:solidFill>
                          <a:srgbClr val="000000"/>
                        </a:solidFill>
                        <a:effectLst/>
                        <a:latin typeface="Univers" panose="020B0503020202020204"/>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endParaRPr lang="en-US" sz="800" b="0" i="0" u="none" strike="noStrike" dirty="0">
                        <a:solidFill>
                          <a:srgbClr val="000000"/>
                        </a:solidFill>
                        <a:effectLst/>
                        <a:latin typeface="Univers" panose="020B0503020202020204"/>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endParaRPr lang="en-US" sz="800" b="0" i="0" u="none" strike="noStrike" dirty="0">
                        <a:solidFill>
                          <a:srgbClr val="000000"/>
                        </a:solidFill>
                        <a:effectLst/>
                        <a:latin typeface="Univers" panose="020B0503020202020204"/>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77396">
                <a:tc>
                  <a:txBody>
                    <a:bodyPr/>
                    <a:lstStyle/>
                    <a:p>
                      <a:pPr algn="l" fontAlgn="ctr">
                        <a:lnSpc>
                          <a:spcPts val="600"/>
                        </a:lnSpc>
                      </a:pPr>
                      <a:r>
                        <a:rPr lang="en-US" sz="800" b="0" i="0" u="none" strike="noStrike" dirty="0">
                          <a:solidFill>
                            <a:srgbClr val="000000"/>
                          </a:solidFill>
                          <a:latin typeface="Univers" panose="020B0503020202020204"/>
                        </a:rPr>
                        <a:t>Trade receivables / sundry debtors</a:t>
                      </a: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2,610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2,294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1,932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77396">
                <a:tc>
                  <a:txBody>
                    <a:bodyPr/>
                    <a:lstStyle/>
                    <a:p>
                      <a:pPr algn="l" fontAlgn="ctr">
                        <a:lnSpc>
                          <a:spcPts val="600"/>
                        </a:lnSpc>
                      </a:pPr>
                      <a:r>
                        <a:rPr lang="en-US" sz="800" b="0" i="0" u="none" strike="noStrike" dirty="0">
                          <a:solidFill>
                            <a:srgbClr val="000000"/>
                          </a:solidFill>
                          <a:latin typeface="Univers" panose="020B0503020202020204"/>
                        </a:rPr>
                        <a:t>Cash and cash equivalents</a:t>
                      </a: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146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371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164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77396">
                <a:tc>
                  <a:txBody>
                    <a:bodyPr/>
                    <a:lstStyle/>
                    <a:p>
                      <a:pPr algn="l" fontAlgn="ctr">
                        <a:lnSpc>
                          <a:spcPts val="600"/>
                        </a:lnSpc>
                      </a:pPr>
                      <a:r>
                        <a:rPr lang="en-US" sz="800" b="0" i="0" u="none" strike="noStrike" dirty="0">
                          <a:solidFill>
                            <a:srgbClr val="000000"/>
                          </a:solidFill>
                          <a:latin typeface="Univers" panose="020B0503020202020204"/>
                        </a:rPr>
                        <a:t>Bank balance other than cash</a:t>
                      </a: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261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308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228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9141224"/>
                  </a:ext>
                </a:extLst>
              </a:tr>
              <a:tr h="177396">
                <a:tc>
                  <a:txBody>
                    <a:bodyPr/>
                    <a:lstStyle/>
                    <a:p>
                      <a:pPr algn="l" fontAlgn="ctr">
                        <a:lnSpc>
                          <a:spcPts val="600"/>
                        </a:lnSpc>
                      </a:pPr>
                      <a:r>
                        <a:rPr lang="en-US" sz="800" b="0" i="0" u="none" strike="noStrike" dirty="0">
                          <a:solidFill>
                            <a:srgbClr val="000000"/>
                          </a:solidFill>
                          <a:latin typeface="Univers" panose="020B0503020202020204"/>
                        </a:rPr>
                        <a:t>Loan</a:t>
                      </a: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77396">
                <a:tc>
                  <a:txBody>
                    <a:bodyPr/>
                    <a:lstStyle/>
                    <a:p>
                      <a:pPr algn="l" fontAlgn="ctr">
                        <a:lnSpc>
                          <a:spcPts val="600"/>
                        </a:lnSpc>
                      </a:pPr>
                      <a:r>
                        <a:rPr lang="en-US" sz="800" b="0" i="0" u="none" strike="noStrike" dirty="0">
                          <a:solidFill>
                            <a:srgbClr val="000000"/>
                          </a:solidFill>
                          <a:latin typeface="Univers" panose="020B0503020202020204"/>
                        </a:rPr>
                        <a:t>Income tax assets (net)</a:t>
                      </a: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pitchFamily="34" charset="0"/>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dirty="0">
                          <a:solidFill>
                            <a:srgbClr val="000000"/>
                          </a:solidFill>
                          <a:effectLst/>
                          <a:latin typeface="Univers" panose="020B0503020202020204"/>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5630812"/>
                  </a:ext>
                </a:extLst>
              </a:tr>
              <a:tr h="177396">
                <a:tc>
                  <a:txBody>
                    <a:bodyPr/>
                    <a:lstStyle/>
                    <a:p>
                      <a:pPr algn="l" fontAlgn="ctr">
                        <a:lnSpc>
                          <a:spcPts val="600"/>
                        </a:lnSpc>
                      </a:pPr>
                      <a:r>
                        <a:rPr lang="en-US" sz="800" b="0" i="0" u="none" strike="noStrike" dirty="0">
                          <a:solidFill>
                            <a:srgbClr val="000000"/>
                          </a:solidFill>
                          <a:latin typeface="Univers" panose="020B0503020202020204"/>
                        </a:rPr>
                        <a:t>Other current assets</a:t>
                      </a: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517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kern="1200" dirty="0">
                          <a:solidFill>
                            <a:srgbClr val="000000"/>
                          </a:solidFill>
                          <a:effectLst/>
                          <a:latin typeface="Univers" panose="020B0503020202020204" pitchFamily="34" charset="0"/>
                          <a:ea typeface="+mn-ea"/>
                          <a:cs typeface="+mn-cs"/>
                        </a:rPr>
                        <a:t>546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600"/>
                        </a:lnSpc>
                      </a:pPr>
                      <a:r>
                        <a:rPr lang="en-US" sz="800" b="0" i="0" u="none" strike="noStrike" kern="1200" dirty="0">
                          <a:solidFill>
                            <a:srgbClr val="000000"/>
                          </a:solidFill>
                          <a:effectLst/>
                          <a:latin typeface="Univers" panose="020B0503020202020204" pitchFamily="34" charset="0"/>
                          <a:ea typeface="+mn-ea"/>
                          <a:cs typeface="+mn-cs"/>
                        </a:rPr>
                        <a:t>759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77396">
                <a:tc>
                  <a:txBody>
                    <a:bodyPr/>
                    <a:lstStyle/>
                    <a:p>
                      <a:pPr algn="l" fontAlgn="ctr">
                        <a:lnSpc>
                          <a:spcPts val="600"/>
                        </a:lnSpc>
                      </a:pPr>
                      <a:r>
                        <a:rPr lang="en-US" sz="800" b="1" i="0" u="none" strike="noStrike" dirty="0">
                          <a:solidFill>
                            <a:srgbClr val="000000"/>
                          </a:solidFill>
                          <a:latin typeface="Univers" panose="020B0503020202020204"/>
                        </a:rPr>
                        <a:t>Total current assets</a:t>
                      </a: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lnSpc>
                          <a:spcPts val="600"/>
                        </a:lnSpc>
                      </a:pPr>
                      <a:r>
                        <a:rPr lang="en-US" sz="800" b="1" i="0" u="none" strike="noStrike" dirty="0">
                          <a:solidFill>
                            <a:srgbClr val="000000"/>
                          </a:solidFill>
                          <a:effectLst/>
                          <a:latin typeface="Univers" panose="020B0503020202020204"/>
                        </a:rPr>
                        <a:t>6,135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lnSpc>
                          <a:spcPts val="600"/>
                        </a:lnSpc>
                      </a:pPr>
                      <a:r>
                        <a:rPr lang="en-US" sz="800" b="1" i="0" u="none" strike="noStrike" dirty="0">
                          <a:solidFill>
                            <a:srgbClr val="000000"/>
                          </a:solidFill>
                          <a:effectLst/>
                          <a:latin typeface="Univers" panose="020B0503020202020204"/>
                        </a:rPr>
                        <a:t>6,368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lnSpc>
                          <a:spcPts val="600"/>
                        </a:lnSpc>
                      </a:pPr>
                      <a:r>
                        <a:rPr lang="en-US" sz="800" b="1" i="0" u="none" strike="noStrike" dirty="0">
                          <a:solidFill>
                            <a:srgbClr val="000000"/>
                          </a:solidFill>
                          <a:effectLst/>
                          <a:latin typeface="Univers" panose="020B0503020202020204"/>
                        </a:rPr>
                        <a:t>5,963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19"/>
                  </a:ext>
                </a:extLst>
              </a:tr>
              <a:tr h="146406">
                <a:tc>
                  <a:txBody>
                    <a:bodyPr/>
                    <a:lstStyle/>
                    <a:p>
                      <a:pPr algn="l" fontAlgn="ctr"/>
                      <a:r>
                        <a:rPr lang="en-US" sz="800" b="0" i="0" u="none" strike="noStrike" kern="1200" dirty="0">
                          <a:solidFill>
                            <a:srgbClr val="000000"/>
                          </a:solidFill>
                          <a:latin typeface="Univers" panose="020B0503020202020204"/>
                          <a:ea typeface="+mn-ea"/>
                          <a:cs typeface="+mn-cs"/>
                        </a:rPr>
                        <a:t>  Disposal Group Assets - Held for Sale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fontAlgn="ctr">
                        <a:lnSpc>
                          <a:spcPts val="600"/>
                        </a:lnSpc>
                      </a:pPr>
                      <a:r>
                        <a:rPr lang="en-US" sz="800" b="1" i="0" u="none" strike="noStrike" dirty="0">
                          <a:solidFill>
                            <a:srgbClr val="000000"/>
                          </a:solidFill>
                          <a:effectLst/>
                          <a:latin typeface="Univers" panose="020B0503020202020204"/>
                        </a:rPr>
                        <a:t>772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fontAlgn="ctr">
                        <a:lnSpc>
                          <a:spcPts val="600"/>
                        </a:lnSpc>
                      </a:pPr>
                      <a:r>
                        <a:rPr lang="en-US" sz="800" b="1" i="0" u="none" strike="noStrike" dirty="0">
                          <a:solidFill>
                            <a:srgbClr val="000000"/>
                          </a:solidFill>
                          <a:effectLst/>
                          <a:latin typeface="Univers" panose="020B0503020202020204"/>
                        </a:rPr>
                        <a:t>758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fontAlgn="ctr">
                        <a:lnSpc>
                          <a:spcPts val="600"/>
                        </a:lnSpc>
                      </a:pPr>
                      <a:r>
                        <a:rPr lang="en-US" sz="800" b="1" i="0" u="none" strike="noStrike" dirty="0">
                          <a:solidFill>
                            <a:srgbClr val="000000"/>
                          </a:solidFill>
                          <a:effectLst/>
                          <a:latin typeface="Univers" panose="020B0503020202020204"/>
                        </a:rPr>
                        <a:t>1,323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633909333"/>
                  </a:ext>
                </a:extLst>
              </a:tr>
              <a:tr h="177396">
                <a:tc>
                  <a:txBody>
                    <a:bodyPr/>
                    <a:lstStyle/>
                    <a:p>
                      <a:pPr algn="l" fontAlgn="ctr">
                        <a:lnSpc>
                          <a:spcPts val="600"/>
                        </a:lnSpc>
                      </a:pPr>
                      <a:r>
                        <a:rPr lang="en-US" sz="800" b="1" i="0" u="none" strike="noStrike" dirty="0">
                          <a:solidFill>
                            <a:srgbClr val="000000"/>
                          </a:solidFill>
                          <a:latin typeface="Univers" panose="020B0503020202020204"/>
                        </a:rPr>
                        <a:t>Total assets</a:t>
                      </a:r>
                    </a:p>
                  </a:txBody>
                  <a:tcPr marL="50969" marR="50969" marT="40775" marB="407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lnSpc>
                          <a:spcPts val="600"/>
                        </a:lnSpc>
                      </a:pPr>
                      <a:r>
                        <a:rPr lang="en-US" sz="800" b="1" i="0" u="none" strike="noStrike" dirty="0">
                          <a:solidFill>
                            <a:srgbClr val="000000"/>
                          </a:solidFill>
                          <a:effectLst/>
                          <a:latin typeface="Univers" panose="020B0503020202020204"/>
                        </a:rPr>
                        <a:t>14,856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lnSpc>
                          <a:spcPts val="600"/>
                        </a:lnSpc>
                      </a:pPr>
                      <a:r>
                        <a:rPr lang="en-US" sz="800" b="1" i="0" u="none" strike="noStrike" dirty="0">
                          <a:solidFill>
                            <a:srgbClr val="000000"/>
                          </a:solidFill>
                          <a:effectLst/>
                          <a:latin typeface="Univers" panose="020B0503020202020204"/>
                        </a:rPr>
                        <a:t>13,848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lnSpc>
                          <a:spcPts val="600"/>
                        </a:lnSpc>
                      </a:pPr>
                      <a:r>
                        <a:rPr lang="en-US" sz="800" b="1" i="0" u="none" strike="noStrike" dirty="0">
                          <a:solidFill>
                            <a:srgbClr val="000000"/>
                          </a:solidFill>
                          <a:effectLst/>
                          <a:latin typeface="Univers" panose="020B0503020202020204"/>
                        </a:rPr>
                        <a:t>14,310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20"/>
                  </a:ext>
                </a:extLst>
              </a:tr>
            </a:tbl>
          </a:graphicData>
        </a:graphic>
      </p:graphicFrame>
      <p:sp>
        <p:nvSpPr>
          <p:cNvPr id="7" name="TextBox 6">
            <a:extLst>
              <a:ext uri="{FF2B5EF4-FFF2-40B4-BE49-F238E27FC236}">
                <a16:creationId xmlns:a16="http://schemas.microsoft.com/office/drawing/2014/main" id="{ED9FC0DC-B9C8-4196-934F-0FB05DCB40D0}"/>
              </a:ext>
            </a:extLst>
          </p:cNvPr>
          <p:cNvSpPr txBox="1"/>
          <p:nvPr/>
        </p:nvSpPr>
        <p:spPr>
          <a:xfrm>
            <a:off x="1428200" y="6471717"/>
            <a:ext cx="4325485" cy="215444"/>
          </a:xfrm>
          <a:prstGeom prst="rect">
            <a:avLst/>
          </a:prstGeom>
          <a:noFill/>
        </p:spPr>
        <p:txBody>
          <a:bodyPr wrap="square" rtlCol="0">
            <a:spAutoFit/>
          </a:bodyPr>
          <a:lstStyle/>
          <a:p>
            <a:r>
              <a:rPr lang="en-US" sz="800" dirty="0">
                <a:latin typeface="Univers" panose="020B0503020202020204" pitchFamily="34" charset="0"/>
              </a:rPr>
              <a:t>Note:  </a:t>
            </a:r>
            <a:r>
              <a:rPr lang="en-IN" sz="800" dirty="0">
                <a:latin typeface="Univers" panose="020B0503020202020204" pitchFamily="34" charset="0"/>
              </a:rPr>
              <a:t>Unaudited Financials Statements</a:t>
            </a:r>
            <a:endParaRPr lang="en-US" sz="800" dirty="0">
              <a:latin typeface="Univers" panose="020B0503020202020204" pitchFamily="34" charset="0"/>
            </a:endParaRPr>
          </a:p>
        </p:txBody>
      </p:sp>
    </p:spTree>
    <p:extLst>
      <p:ext uri="{BB962C8B-B14F-4D97-AF65-F5344CB8AC3E}">
        <p14:creationId xmlns:p14="http://schemas.microsoft.com/office/powerpoint/2010/main" val="79847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417320" y="1005840"/>
            <a:ext cx="7427742" cy="340639"/>
          </a:xfrm>
          <a:prstGeom prst="rect">
            <a:avLst/>
          </a:prstGeom>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chemeClr val="tx1"/>
                </a:solidFill>
                <a:effectLst/>
                <a:uLnTx/>
                <a:uFillTx/>
                <a:latin typeface="Univers" pitchFamily="34" charset="0"/>
                <a:ea typeface="+mn-ea"/>
                <a:cs typeface="+mn-cs"/>
              </a:rPr>
              <a:t>FINANCIAL </a:t>
            </a:r>
            <a:r>
              <a:rPr kumimoji="0" lang="en-US" sz="2000" b="1" i="0" u="none" strike="noStrike" kern="1200" cap="none" spc="0" normalizeH="0" baseline="0" noProof="0" dirty="0">
                <a:ln>
                  <a:noFill/>
                </a:ln>
                <a:solidFill>
                  <a:srgbClr val="B11116"/>
                </a:solidFill>
                <a:effectLst/>
                <a:uLnTx/>
                <a:uFillTx/>
                <a:latin typeface="Univers" pitchFamily="34" charset="0"/>
                <a:ea typeface="+mn-ea"/>
                <a:cs typeface="+mn-cs"/>
              </a:rPr>
              <a:t>STATEMENTS</a:t>
            </a:r>
          </a:p>
        </p:txBody>
      </p:sp>
      <p:sp>
        <p:nvSpPr>
          <p:cNvPr id="7" name="Text Placeholder 1"/>
          <p:cNvSpPr>
            <a:spLocks noGrp="1"/>
          </p:cNvSpPr>
          <p:nvPr>
            <p:ph type="body" sz="quarter" idx="10"/>
          </p:nvPr>
        </p:nvSpPr>
        <p:spPr>
          <a:xfrm>
            <a:off x="1417320" y="1316032"/>
            <a:ext cx="7113731" cy="300941"/>
          </a:xfrm>
        </p:spPr>
        <p:txBody>
          <a:bodyPr/>
          <a:lstStyle/>
          <a:p>
            <a:r>
              <a:rPr lang="en-IN" dirty="0">
                <a:cs typeface="Times New Roman" panose="02020603050405020304" pitchFamily="18" charset="0"/>
              </a:rPr>
              <a:t>Balance Sheet – Liabilities</a:t>
            </a:r>
          </a:p>
        </p:txBody>
      </p:sp>
      <p:graphicFrame>
        <p:nvGraphicFramePr>
          <p:cNvPr id="8" name="Table 7"/>
          <p:cNvGraphicFramePr>
            <a:graphicFrameLocks noGrp="1"/>
          </p:cNvGraphicFramePr>
          <p:nvPr>
            <p:extLst>
              <p:ext uri="{D42A27DB-BD31-4B8C-83A1-F6EECF244321}">
                <p14:modId xmlns:p14="http://schemas.microsoft.com/office/powerpoint/2010/main" val="1857845659"/>
              </p:ext>
            </p:extLst>
          </p:nvPr>
        </p:nvGraphicFramePr>
        <p:xfrm>
          <a:off x="1508165" y="1588373"/>
          <a:ext cx="6596744" cy="4741294"/>
        </p:xfrm>
        <a:graphic>
          <a:graphicData uri="http://schemas.openxmlformats.org/drawingml/2006/table">
            <a:tbl>
              <a:tblPr firstRow="1" bandRow="1">
                <a:tableStyleId>{073A0DAA-6AF3-43AB-8588-CEC1D06C72B9}</a:tableStyleId>
              </a:tblPr>
              <a:tblGrid>
                <a:gridCol w="3014627">
                  <a:extLst>
                    <a:ext uri="{9D8B030D-6E8A-4147-A177-3AD203B41FA5}">
                      <a16:colId xmlns:a16="http://schemas.microsoft.com/office/drawing/2014/main" val="20000"/>
                    </a:ext>
                  </a:extLst>
                </a:gridCol>
                <a:gridCol w="1194039">
                  <a:extLst>
                    <a:ext uri="{9D8B030D-6E8A-4147-A177-3AD203B41FA5}">
                      <a16:colId xmlns:a16="http://schemas.microsoft.com/office/drawing/2014/main" val="1196739673"/>
                    </a:ext>
                  </a:extLst>
                </a:gridCol>
                <a:gridCol w="1194039">
                  <a:extLst>
                    <a:ext uri="{9D8B030D-6E8A-4147-A177-3AD203B41FA5}">
                      <a16:colId xmlns:a16="http://schemas.microsoft.com/office/drawing/2014/main" val="220585815"/>
                    </a:ext>
                  </a:extLst>
                </a:gridCol>
                <a:gridCol w="1194039">
                  <a:extLst>
                    <a:ext uri="{9D8B030D-6E8A-4147-A177-3AD203B41FA5}">
                      <a16:colId xmlns:a16="http://schemas.microsoft.com/office/drawing/2014/main" val="20004"/>
                    </a:ext>
                  </a:extLst>
                </a:gridCol>
              </a:tblGrid>
              <a:tr h="188603">
                <a:tc>
                  <a:txBody>
                    <a:bodyPr/>
                    <a:lstStyle/>
                    <a:p>
                      <a:pPr algn="l" fontAlgn="ctr">
                        <a:lnSpc>
                          <a:spcPts val="700"/>
                        </a:lnSpc>
                      </a:pPr>
                      <a:r>
                        <a:rPr lang="en-US" sz="800" b="1" i="0" u="none" strike="noStrike" dirty="0">
                          <a:solidFill>
                            <a:srgbClr val="FFFFFF"/>
                          </a:solidFill>
                          <a:latin typeface="Univers" panose="020B0503020202020204" pitchFamily="34" charset="0"/>
                        </a:rPr>
                        <a:t>Balance Sheet (Rs. million)</a:t>
                      </a:r>
                    </a:p>
                  </a:txBody>
                  <a:tcPr marL="45720" marR="47729" marT="47729" marB="4772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fontAlgn="ctr">
                        <a:lnSpc>
                          <a:spcPts val="700"/>
                        </a:lnSpc>
                      </a:pPr>
                      <a:r>
                        <a:rPr lang="en-US" sz="800" b="1" i="0" u="none" strike="noStrike" dirty="0">
                          <a:solidFill>
                            <a:srgbClr val="FFFFFF"/>
                          </a:solidFill>
                          <a:latin typeface="Univers" panose="020B0503020202020204"/>
                        </a:rPr>
                        <a:t>Sep-19</a:t>
                      </a:r>
                    </a:p>
                  </a:txBody>
                  <a:tcPr marL="45720" marR="47729" marT="47729" marB="4772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fontAlgn="ctr">
                        <a:lnSpc>
                          <a:spcPts val="700"/>
                        </a:lnSpc>
                      </a:pPr>
                      <a:r>
                        <a:rPr lang="en-US" sz="800" b="1" i="0" u="none" strike="noStrike" dirty="0">
                          <a:solidFill>
                            <a:srgbClr val="FFFFFF"/>
                          </a:solidFill>
                          <a:latin typeface="Univers" panose="020B0503020202020204"/>
                        </a:rPr>
                        <a:t>Mar-19</a:t>
                      </a:r>
                    </a:p>
                  </a:txBody>
                  <a:tcPr marL="45720" marR="47729" marT="47729" marB="4772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fontAlgn="ctr">
                        <a:lnSpc>
                          <a:spcPts val="700"/>
                        </a:lnSpc>
                      </a:pPr>
                      <a:r>
                        <a:rPr lang="en-US" sz="800" b="1" i="0" u="none" strike="noStrike" dirty="0">
                          <a:solidFill>
                            <a:srgbClr val="FFFFFF"/>
                          </a:solidFill>
                          <a:latin typeface="Univers" panose="020B0503020202020204"/>
                        </a:rPr>
                        <a:t>Sep-18</a:t>
                      </a:r>
                    </a:p>
                  </a:txBody>
                  <a:tcPr marL="45720" marR="47729" marT="47729" marB="4772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extLst>
                  <a:ext uri="{0D108BD9-81ED-4DB2-BD59-A6C34878D82A}">
                    <a16:rowId xmlns:a16="http://schemas.microsoft.com/office/drawing/2014/main" val="10000"/>
                  </a:ext>
                </a:extLst>
              </a:tr>
              <a:tr h="169909">
                <a:tc>
                  <a:txBody>
                    <a:bodyPr/>
                    <a:lstStyle/>
                    <a:p>
                      <a:pPr algn="l" fontAlgn="ctr">
                        <a:lnSpc>
                          <a:spcPts val="700"/>
                        </a:lnSpc>
                      </a:pPr>
                      <a:r>
                        <a:rPr lang="en-US" sz="800" b="1" i="0" u="none" strike="noStrike" dirty="0">
                          <a:solidFill>
                            <a:srgbClr val="000000"/>
                          </a:solidFill>
                          <a:latin typeface="Univers" panose="020B0503020202020204" pitchFamily="34" charset="0"/>
                        </a:rPr>
                        <a:t>EQUITY and</a:t>
                      </a:r>
                      <a:r>
                        <a:rPr lang="en-US" sz="800" b="1" i="0" u="none" strike="noStrike" baseline="0" dirty="0">
                          <a:solidFill>
                            <a:srgbClr val="000000"/>
                          </a:solidFill>
                          <a:latin typeface="Univers" panose="020B0503020202020204" pitchFamily="34" charset="0"/>
                        </a:rPr>
                        <a:t> </a:t>
                      </a:r>
                      <a:r>
                        <a:rPr lang="en-US" sz="800" b="1" i="0" u="none" strike="noStrike" dirty="0">
                          <a:solidFill>
                            <a:srgbClr val="000000"/>
                          </a:solidFill>
                          <a:latin typeface="Univers" panose="020B0503020202020204" pitchFamily="34" charset="0"/>
                        </a:rPr>
                        <a:t>LIABILITIES</a:t>
                      </a: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endParaRPr lang="en-US" sz="800" b="1" i="0" u="none" strike="noStrike" dirty="0">
                        <a:solidFill>
                          <a:srgbClr val="000000"/>
                        </a:solidFill>
                        <a:latin typeface="Univers" panose="020B0503020202020204"/>
                      </a:endParaRP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endParaRPr lang="en-US" sz="800" b="1" i="0" u="none" strike="noStrike" dirty="0">
                        <a:solidFill>
                          <a:srgbClr val="000000"/>
                        </a:solidFill>
                        <a:latin typeface="Univers" panose="020B0503020202020204"/>
                      </a:endParaRP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endParaRPr lang="en-US" sz="800" b="1" i="0" u="none" strike="noStrike" dirty="0">
                        <a:solidFill>
                          <a:srgbClr val="000000"/>
                        </a:solidFill>
                        <a:latin typeface="Univers" panose="020B0503020202020204"/>
                      </a:endParaRP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9909">
                <a:tc>
                  <a:txBody>
                    <a:bodyPr/>
                    <a:lstStyle/>
                    <a:p>
                      <a:pPr algn="l" fontAlgn="ctr">
                        <a:lnSpc>
                          <a:spcPts val="700"/>
                        </a:lnSpc>
                      </a:pPr>
                      <a:r>
                        <a:rPr lang="en-US" sz="800" b="1" i="0" u="none" strike="noStrike" dirty="0">
                          <a:solidFill>
                            <a:srgbClr val="000000"/>
                          </a:solidFill>
                          <a:latin typeface="Univers" panose="020B0503020202020204" pitchFamily="34" charset="0"/>
                        </a:rPr>
                        <a:t>Shareholders Fund</a:t>
                      </a: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endParaRPr lang="en-US" sz="800" b="0" i="0" u="none" strike="noStrike" dirty="0">
                        <a:solidFill>
                          <a:srgbClr val="000000"/>
                        </a:solidFill>
                        <a:latin typeface="Univers" panose="020B0503020202020204"/>
                      </a:endParaRP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endParaRPr lang="en-US" sz="800" b="0" i="0" u="none" strike="noStrike" dirty="0">
                        <a:solidFill>
                          <a:srgbClr val="000000"/>
                        </a:solidFill>
                        <a:latin typeface="Univers" panose="020B0503020202020204"/>
                      </a:endParaRP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endParaRPr lang="en-US" sz="800" b="0" i="0" u="none" strike="noStrike" dirty="0">
                        <a:solidFill>
                          <a:srgbClr val="000000"/>
                        </a:solidFill>
                        <a:latin typeface="Univers" panose="020B0503020202020204"/>
                      </a:endParaRP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69909">
                <a:tc>
                  <a:txBody>
                    <a:bodyPr/>
                    <a:lstStyle/>
                    <a:p>
                      <a:pPr algn="l" fontAlgn="ctr">
                        <a:lnSpc>
                          <a:spcPts val="700"/>
                        </a:lnSpc>
                      </a:pPr>
                      <a:r>
                        <a:rPr lang="en-US" sz="800" b="0" i="0" u="none" strike="noStrike" dirty="0">
                          <a:solidFill>
                            <a:srgbClr val="000000"/>
                          </a:solidFill>
                          <a:latin typeface="Univers" panose="020B0503020202020204" pitchFamily="34" charset="0"/>
                        </a:rPr>
                        <a:t>Share capital</a:t>
                      </a: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63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63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63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69909">
                <a:tc>
                  <a:txBody>
                    <a:bodyPr/>
                    <a:lstStyle/>
                    <a:p>
                      <a:pPr algn="l" fontAlgn="ctr">
                        <a:lnSpc>
                          <a:spcPts val="700"/>
                        </a:lnSpc>
                      </a:pPr>
                      <a:r>
                        <a:rPr lang="en-US" sz="800" b="0" i="0" u="none" strike="noStrike" dirty="0">
                          <a:solidFill>
                            <a:srgbClr val="000000"/>
                          </a:solidFill>
                          <a:latin typeface="Univers" panose="020B0503020202020204" pitchFamily="34" charset="0"/>
                        </a:rPr>
                        <a:t>Reserves and surplus</a:t>
                      </a: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3,274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3,186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3,288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69909">
                <a:tc>
                  <a:txBody>
                    <a:bodyPr/>
                    <a:lstStyle/>
                    <a:p>
                      <a:pPr algn="l" fontAlgn="ctr">
                        <a:lnSpc>
                          <a:spcPts val="700"/>
                        </a:lnSpc>
                      </a:pPr>
                      <a:r>
                        <a:rPr lang="en-US" sz="800" b="1" i="0" u="none" strike="noStrike" dirty="0">
                          <a:solidFill>
                            <a:srgbClr val="000000"/>
                          </a:solidFill>
                          <a:latin typeface="Univers" panose="020B0503020202020204" pitchFamily="34" charset="0"/>
                        </a:rPr>
                        <a:t>Total Shareholders Fund</a:t>
                      </a: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lnSpc>
                          <a:spcPts val="700"/>
                        </a:lnSpc>
                      </a:pPr>
                      <a:r>
                        <a:rPr lang="en-US" sz="800" b="1" i="0" u="none" strike="noStrike" dirty="0">
                          <a:solidFill>
                            <a:srgbClr val="000000"/>
                          </a:solidFill>
                          <a:effectLst/>
                          <a:latin typeface="Univers" panose="020B0503020202020204"/>
                        </a:rPr>
                        <a:t>3,337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lnSpc>
                          <a:spcPts val="700"/>
                        </a:lnSpc>
                      </a:pPr>
                      <a:r>
                        <a:rPr lang="en-US" sz="800" b="1" i="0" u="none" strike="noStrike" dirty="0">
                          <a:solidFill>
                            <a:srgbClr val="000000"/>
                          </a:solidFill>
                          <a:effectLst/>
                          <a:latin typeface="Univers" panose="020B0503020202020204"/>
                        </a:rPr>
                        <a:t>3,249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lnSpc>
                          <a:spcPts val="700"/>
                        </a:lnSpc>
                      </a:pPr>
                      <a:r>
                        <a:rPr lang="en-US" sz="800" b="1" i="0" u="none" strike="noStrike" dirty="0">
                          <a:solidFill>
                            <a:srgbClr val="000000"/>
                          </a:solidFill>
                          <a:effectLst/>
                          <a:latin typeface="Univers" panose="020B0503020202020204"/>
                        </a:rPr>
                        <a:t>3,352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7"/>
                  </a:ext>
                </a:extLst>
              </a:tr>
              <a:tr h="169909">
                <a:tc>
                  <a:txBody>
                    <a:bodyPr/>
                    <a:lstStyle/>
                    <a:p>
                      <a:pPr algn="l" fontAlgn="ctr">
                        <a:lnSpc>
                          <a:spcPts val="700"/>
                        </a:lnSpc>
                      </a:pPr>
                      <a:r>
                        <a:rPr lang="en-US" sz="800" b="1" i="0" u="none" strike="noStrike" dirty="0">
                          <a:solidFill>
                            <a:srgbClr val="000000"/>
                          </a:solidFill>
                          <a:latin typeface="Univers" panose="020B0503020202020204" pitchFamily="34" charset="0"/>
                        </a:rPr>
                        <a:t>Non-Current Liabilities</a:t>
                      </a: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endParaRPr lang="en-US" sz="800" b="0" i="0" u="none" strike="noStrike" dirty="0">
                        <a:solidFill>
                          <a:srgbClr val="000000"/>
                        </a:solidFill>
                        <a:latin typeface="Univers" panose="020B0503020202020204"/>
                      </a:endParaRP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endParaRPr lang="en-US" sz="800" b="0" i="0" u="none" strike="noStrike" dirty="0">
                        <a:solidFill>
                          <a:srgbClr val="000000"/>
                        </a:solidFill>
                        <a:latin typeface="Univers" panose="020B0503020202020204"/>
                      </a:endParaRP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endParaRPr lang="en-US" sz="800" b="0" i="0" u="none" strike="noStrike" dirty="0">
                        <a:solidFill>
                          <a:srgbClr val="000000"/>
                        </a:solidFill>
                        <a:latin typeface="Univers" panose="020B0503020202020204"/>
                      </a:endParaRP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69909">
                <a:tc>
                  <a:txBody>
                    <a:bodyPr/>
                    <a:lstStyle/>
                    <a:p>
                      <a:pPr algn="l" fontAlgn="ctr">
                        <a:lnSpc>
                          <a:spcPts val="700"/>
                        </a:lnSpc>
                      </a:pPr>
                      <a:r>
                        <a:rPr lang="en-US" sz="800" b="1" i="0" u="none" strike="noStrike" dirty="0">
                          <a:solidFill>
                            <a:srgbClr val="000000"/>
                          </a:solidFill>
                          <a:latin typeface="Univers" panose="020B0503020202020204" pitchFamily="34" charset="0"/>
                        </a:rPr>
                        <a:t>Financial liabilities</a:t>
                      </a: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endParaRPr lang="en-US" sz="800" b="0" i="0" u="none" strike="noStrike" dirty="0">
                        <a:solidFill>
                          <a:srgbClr val="000000"/>
                        </a:solidFill>
                        <a:latin typeface="Univers" panose="020B0503020202020204"/>
                      </a:endParaRP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endParaRPr lang="en-US" sz="800" b="0" i="0" u="none" strike="noStrike" dirty="0">
                        <a:solidFill>
                          <a:srgbClr val="000000"/>
                        </a:solidFill>
                        <a:latin typeface="Univers" panose="020B0503020202020204"/>
                      </a:endParaRP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endParaRPr lang="en-US" sz="800" b="0" i="0" u="none" strike="noStrike" dirty="0">
                        <a:solidFill>
                          <a:srgbClr val="000000"/>
                        </a:solidFill>
                        <a:latin typeface="Univers" panose="020B0503020202020204"/>
                      </a:endParaRP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69909">
                <a:tc>
                  <a:txBody>
                    <a:bodyPr/>
                    <a:lstStyle/>
                    <a:p>
                      <a:pPr algn="l" fontAlgn="ctr">
                        <a:lnSpc>
                          <a:spcPts val="700"/>
                        </a:lnSpc>
                      </a:pPr>
                      <a:r>
                        <a:rPr lang="en-US" sz="800" b="0" i="0" u="none" strike="noStrike" baseline="0" dirty="0">
                          <a:solidFill>
                            <a:srgbClr val="000000"/>
                          </a:solidFill>
                          <a:latin typeface="Univers" panose="020B0503020202020204" pitchFamily="34" charset="0"/>
                        </a:rPr>
                        <a:t>Borrowings</a:t>
                      </a:r>
                      <a:endParaRPr lang="en-US" sz="800" b="0" i="0" u="none" strike="noStrike" dirty="0">
                        <a:solidFill>
                          <a:srgbClr val="000000"/>
                        </a:solidFill>
                        <a:latin typeface="Univers" panose="020B0503020202020204" pitchFamily="34" charset="0"/>
                      </a:endParaRP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3,677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3,958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4,033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69909">
                <a:tc>
                  <a:txBody>
                    <a:bodyPr/>
                    <a:lstStyle/>
                    <a:p>
                      <a:pPr algn="l" fontAlgn="ctr">
                        <a:lnSpc>
                          <a:spcPts val="700"/>
                        </a:lnSpc>
                      </a:pPr>
                      <a:r>
                        <a:rPr lang="en-US" sz="800" b="0" i="0" u="none" strike="noStrike" dirty="0">
                          <a:solidFill>
                            <a:srgbClr val="000000"/>
                          </a:solidFill>
                          <a:latin typeface="Univers" panose="020B0503020202020204" pitchFamily="34" charset="0"/>
                        </a:rPr>
                        <a:t>Lease liabilities</a:t>
                      </a: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pitchFamily="34" charset="0"/>
                        </a:rPr>
                        <a:t>1,155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69909">
                <a:tc>
                  <a:txBody>
                    <a:bodyPr/>
                    <a:lstStyle/>
                    <a:p>
                      <a:pPr algn="l" fontAlgn="ctr">
                        <a:lnSpc>
                          <a:spcPts val="700"/>
                        </a:lnSpc>
                      </a:pPr>
                      <a:r>
                        <a:rPr lang="en-US" sz="800" b="0" i="0" u="none" strike="noStrike" dirty="0">
                          <a:solidFill>
                            <a:srgbClr val="000000"/>
                          </a:solidFill>
                          <a:latin typeface="Univers" panose="020B0503020202020204" pitchFamily="34" charset="0"/>
                        </a:rPr>
                        <a:t>Other Financial Liabilities</a:t>
                      </a: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pitchFamily="34" charset="0"/>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555210"/>
                  </a:ext>
                </a:extLst>
              </a:tr>
              <a:tr h="169909">
                <a:tc>
                  <a:txBody>
                    <a:bodyPr/>
                    <a:lstStyle/>
                    <a:p>
                      <a:pPr algn="l" fontAlgn="ctr">
                        <a:lnSpc>
                          <a:spcPts val="700"/>
                        </a:lnSpc>
                      </a:pPr>
                      <a:r>
                        <a:rPr lang="en-US" sz="800" b="0" i="0" u="none" strike="noStrike" dirty="0">
                          <a:solidFill>
                            <a:srgbClr val="000000"/>
                          </a:solidFill>
                          <a:latin typeface="Univers" panose="020B0503020202020204" pitchFamily="34" charset="0"/>
                        </a:rPr>
                        <a:t>Deferred Tax Liabilities (net)</a:t>
                      </a: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332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345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228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69909">
                <a:tc>
                  <a:txBody>
                    <a:bodyPr/>
                    <a:lstStyle/>
                    <a:p>
                      <a:pPr algn="l" fontAlgn="ctr">
                        <a:lnSpc>
                          <a:spcPts val="700"/>
                        </a:lnSpc>
                      </a:pPr>
                      <a:r>
                        <a:rPr lang="en-US" sz="800" b="0" i="0" u="none" strike="noStrike" dirty="0">
                          <a:solidFill>
                            <a:srgbClr val="000000"/>
                          </a:solidFill>
                          <a:latin typeface="Univers" panose="020B0503020202020204" pitchFamily="34" charset="0"/>
                        </a:rPr>
                        <a:t>Other Long Term Liabilities</a:t>
                      </a: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9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69909">
                <a:tc>
                  <a:txBody>
                    <a:bodyPr/>
                    <a:lstStyle/>
                    <a:p>
                      <a:pPr algn="l" fontAlgn="ctr">
                        <a:lnSpc>
                          <a:spcPts val="700"/>
                        </a:lnSpc>
                      </a:pPr>
                      <a:r>
                        <a:rPr lang="en-US" sz="800" b="0" i="0" u="none" strike="noStrike" dirty="0">
                          <a:solidFill>
                            <a:srgbClr val="000000"/>
                          </a:solidFill>
                          <a:latin typeface="Univers" panose="020B0503020202020204" pitchFamily="34" charset="0"/>
                        </a:rPr>
                        <a:t>Long Term</a:t>
                      </a:r>
                      <a:r>
                        <a:rPr lang="en-US" sz="800" b="0" i="0" u="none" strike="noStrike" baseline="0" dirty="0">
                          <a:solidFill>
                            <a:srgbClr val="000000"/>
                          </a:solidFill>
                          <a:latin typeface="Univers" panose="020B0503020202020204" pitchFamily="34" charset="0"/>
                        </a:rPr>
                        <a:t> Provisions</a:t>
                      </a:r>
                      <a:endParaRPr lang="en-US" sz="800" b="0" i="0" u="none" strike="noStrike" dirty="0">
                        <a:solidFill>
                          <a:srgbClr val="000000"/>
                        </a:solidFill>
                        <a:latin typeface="Univers" panose="020B0503020202020204" pitchFamily="34" charset="0"/>
                      </a:endParaRP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pitchFamily="34" charset="0"/>
                        </a:rPr>
                        <a:t>226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200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148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69909">
                <a:tc>
                  <a:txBody>
                    <a:bodyPr/>
                    <a:lstStyle/>
                    <a:p>
                      <a:pPr algn="l" fontAlgn="ctr">
                        <a:lnSpc>
                          <a:spcPts val="700"/>
                        </a:lnSpc>
                      </a:pPr>
                      <a:r>
                        <a:rPr lang="en-US" sz="800" b="1" i="0" u="none" strike="noStrike" dirty="0">
                          <a:solidFill>
                            <a:srgbClr val="000000"/>
                          </a:solidFill>
                          <a:latin typeface="Univers" panose="020B0503020202020204" pitchFamily="34" charset="0"/>
                        </a:rPr>
                        <a:t>Total Non-Current</a:t>
                      </a:r>
                      <a:r>
                        <a:rPr lang="en-US" sz="800" b="1" i="0" u="none" strike="noStrike" baseline="0" dirty="0">
                          <a:solidFill>
                            <a:srgbClr val="000000"/>
                          </a:solidFill>
                          <a:latin typeface="Univers" panose="020B0503020202020204" pitchFamily="34" charset="0"/>
                        </a:rPr>
                        <a:t> Liabilities</a:t>
                      </a:r>
                      <a:endParaRPr lang="en-US" sz="800" b="1" i="0" u="none" strike="noStrike" dirty="0">
                        <a:solidFill>
                          <a:srgbClr val="000000"/>
                        </a:solidFill>
                        <a:latin typeface="Univers" panose="020B0503020202020204" pitchFamily="34" charset="0"/>
                      </a:endParaRP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lnSpc>
                          <a:spcPts val="700"/>
                        </a:lnSpc>
                      </a:pPr>
                      <a:r>
                        <a:rPr lang="en-US" sz="800" b="1" i="0" u="none" strike="noStrike" dirty="0">
                          <a:solidFill>
                            <a:srgbClr val="000000"/>
                          </a:solidFill>
                          <a:effectLst/>
                          <a:latin typeface="Univers" panose="020B0503020202020204"/>
                        </a:rPr>
                        <a:t>5,398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lnSpc>
                          <a:spcPts val="700"/>
                        </a:lnSpc>
                      </a:pPr>
                      <a:r>
                        <a:rPr lang="en-US" sz="800" b="1" i="0" u="none" strike="noStrike" dirty="0">
                          <a:solidFill>
                            <a:srgbClr val="000000"/>
                          </a:solidFill>
                          <a:effectLst/>
                          <a:latin typeface="Univers" panose="020B0503020202020204"/>
                        </a:rPr>
                        <a:t>4,513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lnSpc>
                          <a:spcPts val="700"/>
                        </a:lnSpc>
                      </a:pPr>
                      <a:r>
                        <a:rPr lang="en-US" sz="800" b="1" i="0" u="none" strike="noStrike" dirty="0">
                          <a:solidFill>
                            <a:srgbClr val="000000"/>
                          </a:solidFill>
                          <a:effectLst/>
                          <a:latin typeface="Univers" panose="020B0503020202020204"/>
                        </a:rPr>
                        <a:t>4,451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13"/>
                  </a:ext>
                </a:extLst>
              </a:tr>
              <a:tr h="169909">
                <a:tc>
                  <a:txBody>
                    <a:bodyPr/>
                    <a:lstStyle/>
                    <a:p>
                      <a:pPr algn="l" fontAlgn="ctr">
                        <a:lnSpc>
                          <a:spcPts val="700"/>
                        </a:lnSpc>
                      </a:pPr>
                      <a:r>
                        <a:rPr lang="en-US" sz="800" b="1" i="0" u="none" strike="noStrike" dirty="0">
                          <a:solidFill>
                            <a:srgbClr val="000000"/>
                          </a:solidFill>
                          <a:latin typeface="Univers" panose="020B0503020202020204" pitchFamily="34" charset="0"/>
                        </a:rPr>
                        <a:t>Current Liabilities</a:t>
                      </a: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endParaRPr lang="en-US" sz="800" b="0" i="0" u="none" strike="noStrike" dirty="0">
                        <a:solidFill>
                          <a:srgbClr val="000000"/>
                        </a:solidFill>
                        <a:latin typeface="Univers" panose="020B0503020202020204"/>
                      </a:endParaRP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endParaRPr lang="en-US" sz="800" b="0" i="0" u="none" strike="noStrike" dirty="0">
                        <a:solidFill>
                          <a:srgbClr val="000000"/>
                        </a:solidFill>
                        <a:latin typeface="Univers" panose="020B0503020202020204"/>
                      </a:endParaRP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endParaRPr lang="en-US" sz="800" b="0" i="0" u="none" strike="noStrike" dirty="0">
                        <a:solidFill>
                          <a:srgbClr val="000000"/>
                        </a:solidFill>
                        <a:latin typeface="Univers" panose="020B0503020202020204"/>
                      </a:endParaRP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69909">
                <a:tc>
                  <a:txBody>
                    <a:bodyPr/>
                    <a:lstStyle/>
                    <a:p>
                      <a:pPr algn="l" fontAlgn="ctr">
                        <a:lnSpc>
                          <a:spcPts val="700"/>
                        </a:lnSpc>
                      </a:pPr>
                      <a:r>
                        <a:rPr lang="en-US" sz="800" b="1" i="0" u="none" strike="noStrike" dirty="0">
                          <a:solidFill>
                            <a:srgbClr val="000000"/>
                          </a:solidFill>
                          <a:latin typeface="Univers" panose="020B0503020202020204" pitchFamily="34" charset="0"/>
                        </a:rPr>
                        <a:t>Financial liabilities</a:t>
                      </a: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endParaRPr lang="en-US" sz="800" b="0" i="0" u="none" strike="noStrike" dirty="0">
                        <a:solidFill>
                          <a:srgbClr val="000000"/>
                        </a:solidFill>
                        <a:effectLst/>
                        <a:latin typeface="Univers" panose="020B0503020202020204"/>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endParaRPr lang="en-US" sz="800" b="0" i="0" u="none" strike="noStrike" dirty="0">
                        <a:solidFill>
                          <a:srgbClr val="000000"/>
                        </a:solidFill>
                        <a:effectLst/>
                        <a:latin typeface="Univers" panose="020B0503020202020204"/>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endParaRPr lang="en-US" sz="800" b="0" i="0" u="none" strike="noStrike" dirty="0">
                        <a:solidFill>
                          <a:srgbClr val="000000"/>
                        </a:solidFill>
                        <a:effectLst/>
                        <a:latin typeface="Univers" panose="020B0503020202020204"/>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69909">
                <a:tc>
                  <a:txBody>
                    <a:bodyPr/>
                    <a:lstStyle/>
                    <a:p>
                      <a:pPr algn="l" fontAlgn="ctr">
                        <a:lnSpc>
                          <a:spcPts val="700"/>
                        </a:lnSpc>
                      </a:pPr>
                      <a:r>
                        <a:rPr lang="en-US" sz="800" b="0" i="0" u="none" strike="noStrike" baseline="0" dirty="0">
                          <a:solidFill>
                            <a:srgbClr val="000000"/>
                          </a:solidFill>
                          <a:latin typeface="Univers" panose="020B0503020202020204" pitchFamily="34" charset="0"/>
                        </a:rPr>
                        <a:t>Borrowings</a:t>
                      </a:r>
                      <a:endParaRPr lang="en-US" sz="800" b="0" i="0" u="none" strike="noStrike" dirty="0">
                        <a:solidFill>
                          <a:srgbClr val="000000"/>
                        </a:solidFill>
                        <a:latin typeface="Univers" panose="020B0503020202020204" pitchFamily="34" charset="0"/>
                      </a:endParaRP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2,372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2,160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2,315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69909">
                <a:tc>
                  <a:txBody>
                    <a:bodyPr/>
                    <a:lstStyle/>
                    <a:p>
                      <a:pPr algn="l" fontAlgn="ctr">
                        <a:lnSpc>
                          <a:spcPts val="700"/>
                        </a:lnSpc>
                      </a:pPr>
                      <a:r>
                        <a:rPr lang="en-US" sz="800" b="0" i="0" u="none" strike="noStrike" dirty="0">
                          <a:solidFill>
                            <a:srgbClr val="000000"/>
                          </a:solidFill>
                          <a:latin typeface="Univers" panose="020B0503020202020204" pitchFamily="34" charset="0"/>
                        </a:rPr>
                        <a:t>Trade Payables</a:t>
                      </a: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2,472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2,767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2,271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69909">
                <a:tc>
                  <a:txBody>
                    <a:bodyPr/>
                    <a:lstStyle/>
                    <a:p>
                      <a:pPr algn="l" fontAlgn="ctr">
                        <a:lnSpc>
                          <a:spcPts val="700"/>
                        </a:lnSpc>
                      </a:pPr>
                      <a:r>
                        <a:rPr lang="en-US" sz="800" b="0" i="0" u="none" strike="noStrike" dirty="0">
                          <a:solidFill>
                            <a:srgbClr val="000000"/>
                          </a:solidFill>
                          <a:latin typeface="Univers" panose="020B0503020202020204" pitchFamily="34" charset="0"/>
                        </a:rPr>
                        <a:t>Other Financial Liabilities</a:t>
                      </a: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762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825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1,011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1382265"/>
                  </a:ext>
                </a:extLst>
              </a:tr>
              <a:tr h="169909">
                <a:tc>
                  <a:txBody>
                    <a:bodyPr/>
                    <a:lstStyle/>
                    <a:p>
                      <a:pPr algn="l" fontAlgn="ctr">
                        <a:lnSpc>
                          <a:spcPts val="700"/>
                        </a:lnSpc>
                      </a:pPr>
                      <a:r>
                        <a:rPr lang="en-US" sz="800" b="0" i="0" u="none" strike="noStrike" dirty="0">
                          <a:solidFill>
                            <a:srgbClr val="000000"/>
                          </a:solidFill>
                          <a:latin typeface="Univers" panose="020B0503020202020204" pitchFamily="34" charset="0"/>
                        </a:rPr>
                        <a:t>Other Current Liabilities</a:t>
                      </a: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168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118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2301317"/>
                  </a:ext>
                </a:extLst>
              </a:tr>
              <a:tr h="169909">
                <a:tc>
                  <a:txBody>
                    <a:bodyPr/>
                    <a:lstStyle/>
                    <a:p>
                      <a:pPr algn="l" fontAlgn="ctr">
                        <a:lnSpc>
                          <a:spcPts val="700"/>
                        </a:lnSpc>
                      </a:pPr>
                      <a:r>
                        <a:rPr lang="en-US" sz="800" b="0" i="0" u="none" strike="noStrike" dirty="0">
                          <a:solidFill>
                            <a:srgbClr val="000000"/>
                          </a:solidFill>
                          <a:latin typeface="Univers" panose="020B0503020202020204" pitchFamily="34" charset="0"/>
                        </a:rPr>
                        <a:t>Lease Liabilities</a:t>
                      </a: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262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1338647"/>
                  </a:ext>
                </a:extLst>
              </a:tr>
              <a:tr h="169909">
                <a:tc>
                  <a:txBody>
                    <a:bodyPr/>
                    <a:lstStyle/>
                    <a:p>
                      <a:pPr algn="l" fontAlgn="ctr">
                        <a:lnSpc>
                          <a:spcPts val="700"/>
                        </a:lnSpc>
                      </a:pPr>
                      <a:r>
                        <a:rPr lang="en-US" sz="800" b="0" i="0" u="none" strike="noStrike" dirty="0">
                          <a:solidFill>
                            <a:srgbClr val="000000"/>
                          </a:solidFill>
                          <a:latin typeface="Univers" panose="020B0503020202020204" pitchFamily="34" charset="0"/>
                        </a:rPr>
                        <a:t>Income Tax Liabilities (net)</a:t>
                      </a: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90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246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726012"/>
                  </a:ext>
                </a:extLst>
              </a:tr>
              <a:tr h="169909">
                <a:tc>
                  <a:txBody>
                    <a:bodyPr/>
                    <a:lstStyle/>
                    <a:p>
                      <a:pPr algn="l" fontAlgn="ctr">
                        <a:lnSpc>
                          <a:spcPts val="700"/>
                        </a:lnSpc>
                      </a:pPr>
                      <a:r>
                        <a:rPr lang="en-US" sz="800" b="0" i="0" u="none" strike="noStrike" dirty="0">
                          <a:solidFill>
                            <a:srgbClr val="000000"/>
                          </a:solidFill>
                          <a:latin typeface="Univers" panose="020B0503020202020204" pitchFamily="34" charset="0"/>
                        </a:rPr>
                        <a:t>Short-Term Provisions</a:t>
                      </a: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95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116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700"/>
                        </a:lnSpc>
                      </a:pPr>
                      <a:r>
                        <a:rPr lang="en-US" sz="800" b="0" i="0" u="none" strike="noStrike" dirty="0">
                          <a:solidFill>
                            <a:srgbClr val="000000"/>
                          </a:solidFill>
                          <a:effectLst/>
                          <a:latin typeface="Univers" panose="020B0503020202020204"/>
                        </a:rPr>
                        <a:t>108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8802890"/>
                  </a:ext>
                </a:extLst>
              </a:tr>
              <a:tr h="169909">
                <a:tc>
                  <a:txBody>
                    <a:bodyPr/>
                    <a:lstStyle/>
                    <a:p>
                      <a:pPr algn="l" fontAlgn="ctr">
                        <a:lnSpc>
                          <a:spcPts val="700"/>
                        </a:lnSpc>
                      </a:pPr>
                      <a:r>
                        <a:rPr lang="en-US" sz="800" b="1" i="0" u="none" strike="noStrike" dirty="0">
                          <a:solidFill>
                            <a:srgbClr val="000000"/>
                          </a:solidFill>
                          <a:latin typeface="Univers" panose="020B0503020202020204" pitchFamily="34" charset="0"/>
                        </a:rPr>
                        <a:t>Total Current Liabilities</a:t>
                      </a: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lnSpc>
                          <a:spcPts val="700"/>
                        </a:lnSpc>
                      </a:pPr>
                      <a:r>
                        <a:rPr lang="en-US" sz="800" b="1" i="0" u="none" strike="noStrike" dirty="0">
                          <a:solidFill>
                            <a:srgbClr val="000000"/>
                          </a:solidFill>
                          <a:effectLst/>
                          <a:latin typeface="Univers" panose="020B0503020202020204"/>
                        </a:rPr>
                        <a:t>6,109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lnSpc>
                          <a:spcPts val="700"/>
                        </a:lnSpc>
                      </a:pPr>
                      <a:r>
                        <a:rPr lang="en-US" sz="800" b="1" i="0" u="none" strike="noStrike" dirty="0">
                          <a:solidFill>
                            <a:srgbClr val="000000"/>
                          </a:solidFill>
                          <a:effectLst/>
                          <a:latin typeface="Univers" panose="020B0503020202020204"/>
                        </a:rPr>
                        <a:t>6,078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lnSpc>
                          <a:spcPts val="700"/>
                        </a:lnSpc>
                      </a:pPr>
                      <a:r>
                        <a:rPr lang="en-US" sz="800" b="1" i="0" u="none" strike="noStrike" dirty="0">
                          <a:solidFill>
                            <a:srgbClr val="000000"/>
                          </a:solidFill>
                          <a:effectLst/>
                          <a:latin typeface="Univers" panose="020B0503020202020204"/>
                        </a:rPr>
                        <a:t>6,068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19"/>
                  </a:ext>
                </a:extLst>
              </a:tr>
              <a:tr h="300483">
                <a:tc>
                  <a:txBody>
                    <a:bodyPr/>
                    <a:lstStyle/>
                    <a:p>
                      <a:pPr algn="l" fontAlgn="ctr">
                        <a:lnSpc>
                          <a:spcPts val="900"/>
                        </a:lnSpc>
                      </a:pPr>
                      <a:r>
                        <a:rPr lang="en-US" sz="800" b="0" i="0" u="none" strike="noStrike" dirty="0">
                          <a:solidFill>
                            <a:srgbClr val="000000"/>
                          </a:solidFill>
                          <a:latin typeface="Univers" panose="020B0503020202020204" pitchFamily="34" charset="0"/>
                        </a:rPr>
                        <a:t>Disposal Group Liabilities - Directly Associated with Assets Held for Sale</a:t>
                      </a: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fontAlgn="b"/>
                      <a:r>
                        <a:rPr lang="en-IN" sz="800" b="1" i="0" u="none" strike="noStrike" dirty="0">
                          <a:solidFill>
                            <a:srgbClr val="000000"/>
                          </a:solidFill>
                          <a:effectLst/>
                          <a:latin typeface="Univers" panose="020B0503020202020204" pitchFamily="34" charset="0"/>
                        </a:rPr>
                        <a:t>12</a:t>
                      </a:r>
                      <a:endParaRPr lang="en-IN" sz="800" b="0" i="0" u="none" strike="noStrike" dirty="0">
                        <a:solidFill>
                          <a:srgbClr val="000000"/>
                        </a:solidFill>
                        <a:effectLst/>
                        <a:latin typeface="Univers" panose="020B0503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fontAlgn="ctr">
                        <a:lnSpc>
                          <a:spcPts val="700"/>
                        </a:lnSpc>
                      </a:pPr>
                      <a:r>
                        <a:rPr lang="en-US" sz="800" b="1" i="0" u="none" strike="noStrike" dirty="0">
                          <a:solidFill>
                            <a:srgbClr val="000000"/>
                          </a:solidFill>
                          <a:effectLst/>
                          <a:latin typeface="Univers" panose="020B0503020202020204"/>
                        </a:rPr>
                        <a:t>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fontAlgn="ctr">
                        <a:lnSpc>
                          <a:spcPts val="700"/>
                        </a:lnSpc>
                      </a:pPr>
                      <a:r>
                        <a:rPr lang="en-US" sz="800" b="1" i="0" u="none" strike="noStrike" dirty="0">
                          <a:solidFill>
                            <a:srgbClr val="000000"/>
                          </a:solidFill>
                          <a:effectLst/>
                          <a:latin typeface="Univers" panose="020B0503020202020204"/>
                        </a:rPr>
                        <a:t>440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70523897"/>
                  </a:ext>
                </a:extLst>
              </a:tr>
              <a:tr h="169909">
                <a:tc>
                  <a:txBody>
                    <a:bodyPr/>
                    <a:lstStyle/>
                    <a:p>
                      <a:pPr algn="l" fontAlgn="ctr">
                        <a:lnSpc>
                          <a:spcPts val="700"/>
                        </a:lnSpc>
                      </a:pPr>
                      <a:r>
                        <a:rPr lang="en-US" sz="800" b="1" i="0" u="none" strike="noStrike" dirty="0">
                          <a:solidFill>
                            <a:srgbClr val="000000"/>
                          </a:solidFill>
                          <a:latin typeface="Univers" panose="020B0503020202020204" pitchFamily="34" charset="0"/>
                        </a:rPr>
                        <a:t>TOTAL</a:t>
                      </a:r>
                      <a:r>
                        <a:rPr lang="en-US" sz="800" b="1" i="0" u="none" strike="noStrike" baseline="0" dirty="0">
                          <a:solidFill>
                            <a:srgbClr val="000000"/>
                          </a:solidFill>
                          <a:latin typeface="Univers" panose="020B0503020202020204" pitchFamily="34" charset="0"/>
                        </a:rPr>
                        <a:t> EQUITY AND LIABILITIES</a:t>
                      </a:r>
                      <a:endParaRPr lang="en-US" sz="800" b="1" i="0" u="none" strike="noStrike" dirty="0">
                        <a:solidFill>
                          <a:srgbClr val="000000"/>
                        </a:solidFill>
                        <a:latin typeface="Univers" panose="020B0503020202020204" pitchFamily="34" charset="0"/>
                      </a:endParaRPr>
                    </a:p>
                  </a:txBody>
                  <a:tcPr marL="45720" marR="47729" marT="38183" marB="3818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lnSpc>
                          <a:spcPts val="700"/>
                        </a:lnSpc>
                      </a:pPr>
                      <a:r>
                        <a:rPr lang="en-US" sz="800" b="1" i="0" u="none" strike="noStrike" dirty="0">
                          <a:solidFill>
                            <a:srgbClr val="000000"/>
                          </a:solidFill>
                          <a:effectLst/>
                          <a:latin typeface="Univers" panose="020B0503020202020204"/>
                        </a:rPr>
                        <a:t>14,856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lnSpc>
                          <a:spcPts val="700"/>
                        </a:lnSpc>
                      </a:pPr>
                      <a:r>
                        <a:rPr lang="en-US" sz="800" b="1" i="0" u="none" strike="noStrike" dirty="0">
                          <a:solidFill>
                            <a:srgbClr val="000000"/>
                          </a:solidFill>
                          <a:effectLst/>
                          <a:latin typeface="Univers" panose="020B0503020202020204"/>
                        </a:rPr>
                        <a:t>13,848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lnSpc>
                          <a:spcPts val="700"/>
                        </a:lnSpc>
                      </a:pPr>
                      <a:r>
                        <a:rPr lang="en-US" sz="800" b="1" i="0" u="none" strike="noStrike" dirty="0">
                          <a:solidFill>
                            <a:srgbClr val="000000"/>
                          </a:solidFill>
                          <a:effectLst/>
                          <a:latin typeface="Univers" panose="020B0503020202020204"/>
                        </a:rPr>
                        <a:t>14,310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20"/>
                  </a:ext>
                </a:extLst>
              </a:tr>
            </a:tbl>
          </a:graphicData>
        </a:graphic>
      </p:graphicFrame>
      <p:sp>
        <p:nvSpPr>
          <p:cNvPr id="6"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000" i="0" u="none" strike="noStrike" kern="1200" cap="none" spc="0" normalizeH="0" baseline="0" noProof="0" dirty="0">
              <a:ln>
                <a:noFill/>
              </a:ln>
              <a:effectLst/>
              <a:uLnTx/>
              <a:uFillTx/>
              <a:latin typeface="Univers" pitchFamily="34" charset="0"/>
              <a:ea typeface="+mn-ea"/>
              <a:cs typeface="+mn-cs"/>
            </a:endParaRPr>
          </a:p>
        </p:txBody>
      </p:sp>
      <p:sp>
        <p:nvSpPr>
          <p:cNvPr id="9" name="TextBox 8">
            <a:extLst>
              <a:ext uri="{FF2B5EF4-FFF2-40B4-BE49-F238E27FC236}">
                <a16:creationId xmlns:a16="http://schemas.microsoft.com/office/drawing/2014/main" id="{F5E6C0A5-569A-455C-8F48-2AD65A1567A0}"/>
              </a:ext>
            </a:extLst>
          </p:cNvPr>
          <p:cNvSpPr txBox="1"/>
          <p:nvPr/>
        </p:nvSpPr>
        <p:spPr>
          <a:xfrm>
            <a:off x="1428200" y="6471717"/>
            <a:ext cx="4325485" cy="215444"/>
          </a:xfrm>
          <a:prstGeom prst="rect">
            <a:avLst/>
          </a:prstGeom>
          <a:noFill/>
        </p:spPr>
        <p:txBody>
          <a:bodyPr wrap="square" rtlCol="0">
            <a:spAutoFit/>
          </a:bodyPr>
          <a:lstStyle/>
          <a:p>
            <a:r>
              <a:rPr lang="en-US" sz="800" dirty="0">
                <a:latin typeface="Univers" panose="020B0503020202020204" pitchFamily="34" charset="0"/>
              </a:rPr>
              <a:t>Note:  </a:t>
            </a:r>
            <a:r>
              <a:rPr lang="en-IN" sz="800" dirty="0">
                <a:latin typeface="Univers" panose="020B0503020202020204" pitchFamily="34" charset="0"/>
              </a:rPr>
              <a:t>Unaudited Financials Statements</a:t>
            </a:r>
            <a:endParaRPr lang="en-US" sz="800" dirty="0">
              <a:latin typeface="Univers" panose="020B0503020202020204" pitchFamily="34" charset="0"/>
            </a:endParaRPr>
          </a:p>
        </p:txBody>
      </p:sp>
    </p:spTree>
    <p:extLst>
      <p:ext uri="{BB962C8B-B14F-4D97-AF65-F5344CB8AC3E}">
        <p14:creationId xmlns:p14="http://schemas.microsoft.com/office/powerpoint/2010/main" val="2774121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417320" y="1005840"/>
            <a:ext cx="7427742" cy="340639"/>
          </a:xfrm>
          <a:prstGeom prst="rect">
            <a:avLst/>
          </a:prstGeom>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chemeClr val="tx1"/>
                </a:solidFill>
                <a:effectLst/>
                <a:uLnTx/>
                <a:uFillTx/>
                <a:latin typeface="Univers" pitchFamily="34" charset="0"/>
                <a:ea typeface="+mn-ea"/>
                <a:cs typeface="+mn-cs"/>
              </a:rPr>
              <a:t>FINANCIAL </a:t>
            </a:r>
            <a:r>
              <a:rPr kumimoji="0" lang="en-US" sz="2000" b="1" i="0" u="none" strike="noStrike" kern="1200" cap="none" spc="0" normalizeH="0" baseline="0" noProof="0" dirty="0">
                <a:ln>
                  <a:noFill/>
                </a:ln>
                <a:solidFill>
                  <a:srgbClr val="B11116"/>
                </a:solidFill>
                <a:effectLst/>
                <a:uLnTx/>
                <a:uFillTx/>
                <a:latin typeface="Univers" pitchFamily="34" charset="0"/>
                <a:ea typeface="+mn-ea"/>
                <a:cs typeface="+mn-cs"/>
              </a:rPr>
              <a:t>STATEMENTS</a:t>
            </a:r>
          </a:p>
        </p:txBody>
      </p:sp>
      <p:sp>
        <p:nvSpPr>
          <p:cNvPr id="12" name="Text Placeholder 1"/>
          <p:cNvSpPr>
            <a:spLocks noGrp="1"/>
          </p:cNvSpPr>
          <p:nvPr>
            <p:ph type="body" sz="quarter" idx="10"/>
          </p:nvPr>
        </p:nvSpPr>
        <p:spPr>
          <a:xfrm>
            <a:off x="1417320" y="1344168"/>
            <a:ext cx="7113731" cy="300941"/>
          </a:xfrm>
        </p:spPr>
        <p:txBody>
          <a:bodyPr/>
          <a:lstStyle/>
          <a:p>
            <a:r>
              <a:rPr lang="en-IN" dirty="0">
                <a:cs typeface="Times New Roman" panose="02020603050405020304" pitchFamily="18" charset="0"/>
              </a:rPr>
              <a:t>Cash Slow Statements</a:t>
            </a:r>
            <a:endParaRPr lang="en-IN" dirty="0">
              <a:solidFill>
                <a:schemeClr val="tx1">
                  <a:lumMod val="50000"/>
                  <a:lumOff val="50000"/>
                </a:schemeClr>
              </a:solidFill>
              <a:cs typeface="Times New Roman" panose="02020603050405020304" pitchFamily="18" charset="0"/>
            </a:endParaRPr>
          </a:p>
        </p:txBody>
      </p:sp>
      <p:sp>
        <p:nvSpPr>
          <p:cNvPr id="5"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000" i="0" u="none" strike="noStrike" kern="1200" cap="none" spc="0" normalizeH="0" baseline="0" noProof="0" dirty="0">
              <a:ln>
                <a:noFill/>
              </a:ln>
              <a:effectLst/>
              <a:uLnTx/>
              <a:uFillTx/>
              <a:latin typeface="Univers" pitchFamily="34" charset="0"/>
              <a:ea typeface="+mn-ea"/>
              <a:cs typeface="+mn-cs"/>
            </a:endParaRPr>
          </a:p>
        </p:txBody>
      </p:sp>
      <p:graphicFrame>
        <p:nvGraphicFramePr>
          <p:cNvPr id="6" name="Table 5">
            <a:extLst>
              <a:ext uri="{FF2B5EF4-FFF2-40B4-BE49-F238E27FC236}">
                <a16:creationId xmlns:a16="http://schemas.microsoft.com/office/drawing/2014/main" id="{3115DFBD-2979-40A6-84E8-7F80A388ADD2}"/>
              </a:ext>
            </a:extLst>
          </p:cNvPr>
          <p:cNvGraphicFramePr>
            <a:graphicFrameLocks noGrp="1"/>
          </p:cNvGraphicFramePr>
          <p:nvPr>
            <p:extLst>
              <p:ext uri="{D42A27DB-BD31-4B8C-83A1-F6EECF244321}">
                <p14:modId xmlns:p14="http://schemas.microsoft.com/office/powerpoint/2010/main" val="2092483792"/>
              </p:ext>
            </p:extLst>
          </p:nvPr>
        </p:nvGraphicFramePr>
        <p:xfrm>
          <a:off x="1508166" y="1675337"/>
          <a:ext cx="5421418" cy="1397469"/>
        </p:xfrm>
        <a:graphic>
          <a:graphicData uri="http://schemas.openxmlformats.org/drawingml/2006/table">
            <a:tbl>
              <a:tblPr firstRow="1" bandRow="1">
                <a:tableStyleId>{073A0DAA-6AF3-43AB-8588-CEC1D06C72B9}</a:tableStyleId>
              </a:tblPr>
              <a:tblGrid>
                <a:gridCol w="3087392">
                  <a:extLst>
                    <a:ext uri="{9D8B030D-6E8A-4147-A177-3AD203B41FA5}">
                      <a16:colId xmlns:a16="http://schemas.microsoft.com/office/drawing/2014/main" val="20000"/>
                    </a:ext>
                  </a:extLst>
                </a:gridCol>
                <a:gridCol w="1167013">
                  <a:extLst>
                    <a:ext uri="{9D8B030D-6E8A-4147-A177-3AD203B41FA5}">
                      <a16:colId xmlns:a16="http://schemas.microsoft.com/office/drawing/2014/main" val="158225390"/>
                    </a:ext>
                  </a:extLst>
                </a:gridCol>
                <a:gridCol w="1167013">
                  <a:extLst>
                    <a:ext uri="{9D8B030D-6E8A-4147-A177-3AD203B41FA5}">
                      <a16:colId xmlns:a16="http://schemas.microsoft.com/office/drawing/2014/main" val="20004"/>
                    </a:ext>
                  </a:extLst>
                </a:gridCol>
              </a:tblGrid>
              <a:tr h="219471">
                <a:tc>
                  <a:txBody>
                    <a:bodyPr/>
                    <a:lstStyle/>
                    <a:p>
                      <a:pPr algn="l" fontAlgn="ctr">
                        <a:lnSpc>
                          <a:spcPts val="600"/>
                        </a:lnSpc>
                      </a:pPr>
                      <a:r>
                        <a:rPr lang="en-US" sz="800" b="1" i="0" u="none" strike="noStrike" dirty="0">
                          <a:solidFill>
                            <a:srgbClr val="FFFFFF"/>
                          </a:solidFill>
                          <a:latin typeface="Univers" panose="020B0503020202020204" pitchFamily="34" charset="0"/>
                        </a:rPr>
                        <a:t>Cash Flow Statement (Rs. million)</a:t>
                      </a:r>
                    </a:p>
                  </a:txBody>
                  <a:tcPr marL="36000" marR="50969" marT="50969" marB="5096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fontAlgn="ctr">
                        <a:lnSpc>
                          <a:spcPts val="600"/>
                        </a:lnSpc>
                      </a:pPr>
                      <a:r>
                        <a:rPr lang="en-US" sz="800" b="1" i="0" u="none" strike="noStrike" dirty="0">
                          <a:solidFill>
                            <a:srgbClr val="FFFFFF"/>
                          </a:solidFill>
                          <a:latin typeface="Univers" panose="020B0503020202020204" pitchFamily="34" charset="0"/>
                        </a:rPr>
                        <a:t>Sep-19</a:t>
                      </a:r>
                    </a:p>
                  </a:txBody>
                  <a:tcPr marL="36000" marR="50969" marT="50969" marB="5096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fontAlgn="ctr">
                        <a:lnSpc>
                          <a:spcPts val="600"/>
                        </a:lnSpc>
                      </a:pPr>
                      <a:r>
                        <a:rPr lang="en-US" sz="800" b="1" i="0" u="none" strike="noStrike" dirty="0">
                          <a:solidFill>
                            <a:srgbClr val="FFFFFF"/>
                          </a:solidFill>
                          <a:latin typeface="Univers" panose="020B0503020202020204" pitchFamily="34" charset="0"/>
                        </a:rPr>
                        <a:t>Sep-18</a:t>
                      </a:r>
                    </a:p>
                  </a:txBody>
                  <a:tcPr marL="36000" marR="50969" marT="50969" marB="5096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extLst>
                  <a:ext uri="{0D108BD9-81ED-4DB2-BD59-A6C34878D82A}">
                    <a16:rowId xmlns:a16="http://schemas.microsoft.com/office/drawing/2014/main" val="10000"/>
                  </a:ext>
                </a:extLst>
              </a:tr>
              <a:tr h="196333">
                <a:tc>
                  <a:txBody>
                    <a:bodyPr/>
                    <a:lstStyle/>
                    <a:p>
                      <a:pPr algn="l" fontAlgn="b"/>
                      <a:r>
                        <a:rPr lang="en-US" sz="800" b="0" i="0" u="none" strike="noStrike" dirty="0">
                          <a:solidFill>
                            <a:srgbClr val="000000"/>
                          </a:solidFill>
                          <a:effectLst/>
                          <a:latin typeface="Univers" panose="020B0503020202020204" pitchFamily="34" charset="0"/>
                        </a:rPr>
                        <a:t>Net cash generated from operating activities</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p>
                      <a:pPr algn="ctr" fontAlgn="b"/>
                      <a:r>
                        <a:rPr lang="en-IN" sz="800" b="0" i="0" u="none" strike="noStrike" dirty="0">
                          <a:solidFill>
                            <a:srgbClr val="000000"/>
                          </a:solidFill>
                          <a:effectLst/>
                          <a:latin typeface="Univers" panose="020B0503020202020204" pitchFamily="34" charset="0"/>
                        </a:rPr>
                        <a:t>537</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p>
                      <a:pPr algn="ctr" fontAlgn="b"/>
                      <a:r>
                        <a:rPr lang="en-IN" sz="800" b="0" i="0" u="none" strike="noStrike" dirty="0">
                          <a:solidFill>
                            <a:srgbClr val="000000"/>
                          </a:solidFill>
                          <a:effectLst/>
                          <a:latin typeface="Univers" panose="020B0503020202020204" pitchFamily="34" charset="0"/>
                        </a:rPr>
                        <a:t>531</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extLst>
                  <a:ext uri="{0D108BD9-81ED-4DB2-BD59-A6C34878D82A}">
                    <a16:rowId xmlns:a16="http://schemas.microsoft.com/office/drawing/2014/main" val="10001"/>
                  </a:ext>
                </a:extLst>
              </a:tr>
              <a:tr h="196333">
                <a:tc>
                  <a:txBody>
                    <a:bodyPr/>
                    <a:lstStyle/>
                    <a:p>
                      <a:pPr algn="l" fontAlgn="t"/>
                      <a:r>
                        <a:rPr lang="en-US" sz="800" b="0" i="0" u="none" strike="noStrike" dirty="0">
                          <a:solidFill>
                            <a:srgbClr val="000000"/>
                          </a:solidFill>
                          <a:effectLst/>
                          <a:latin typeface="Univers" panose="020B0503020202020204" pitchFamily="34" charset="0"/>
                        </a:rPr>
                        <a:t>Net cash used in investing activities</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(151)</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(95)</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96333">
                <a:tc>
                  <a:txBody>
                    <a:bodyPr/>
                    <a:lstStyle/>
                    <a:p>
                      <a:pPr algn="l" fontAlgn="t"/>
                      <a:r>
                        <a:rPr lang="en-US" sz="800" b="0" i="0" u="none" strike="noStrike" dirty="0">
                          <a:solidFill>
                            <a:srgbClr val="000000"/>
                          </a:solidFill>
                          <a:effectLst/>
                          <a:latin typeface="Univers" panose="020B0503020202020204" pitchFamily="34" charset="0"/>
                        </a:rPr>
                        <a:t>Net cash (used in)/provided by financing activities </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(611)</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(670)</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6333">
                <a:tc>
                  <a:txBody>
                    <a:bodyPr/>
                    <a:lstStyle/>
                    <a:p>
                      <a:pPr algn="l" fontAlgn="t"/>
                      <a:r>
                        <a:rPr lang="en-US" sz="800" b="1" i="0" u="none" strike="noStrike" dirty="0">
                          <a:solidFill>
                            <a:srgbClr val="000000"/>
                          </a:solidFill>
                          <a:effectLst/>
                          <a:latin typeface="Univers" panose="020B0503020202020204" pitchFamily="34" charset="0"/>
                        </a:rPr>
                        <a:t>Net increase/(decrease) in cash and cash equivalents</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1" i="0" u="none" strike="noStrike" dirty="0">
                          <a:solidFill>
                            <a:srgbClr val="000000"/>
                          </a:solidFill>
                          <a:effectLst/>
                          <a:latin typeface="Univers" panose="020B0503020202020204" pitchFamily="34" charset="0"/>
                        </a:rPr>
                        <a:t>(225)</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1" i="0" u="none" strike="noStrike" dirty="0">
                          <a:solidFill>
                            <a:srgbClr val="000000"/>
                          </a:solidFill>
                          <a:effectLst/>
                          <a:latin typeface="Univers" panose="020B0503020202020204" pitchFamily="34" charset="0"/>
                        </a:rPr>
                        <a:t>(234)</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6333">
                <a:tc>
                  <a:txBody>
                    <a:bodyPr/>
                    <a:lstStyle/>
                    <a:p>
                      <a:pPr algn="l" fontAlgn="t"/>
                      <a:r>
                        <a:rPr lang="en-US" sz="800" b="0" i="0" u="none" strike="noStrike" dirty="0">
                          <a:solidFill>
                            <a:srgbClr val="000000"/>
                          </a:solidFill>
                          <a:effectLst/>
                          <a:latin typeface="Univers" panose="020B0503020202020204" pitchFamily="34" charset="0"/>
                        </a:rPr>
                        <a:t>Cash and cash equivalents at the beginning of the period</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371</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0" i="0" u="none" strike="noStrike" dirty="0">
                          <a:solidFill>
                            <a:srgbClr val="000000"/>
                          </a:solidFill>
                          <a:effectLst/>
                          <a:latin typeface="Univers" panose="020B0503020202020204" pitchFamily="34" charset="0"/>
                        </a:rPr>
                        <a:t>399</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6333">
                <a:tc>
                  <a:txBody>
                    <a:bodyPr/>
                    <a:lstStyle/>
                    <a:p>
                      <a:pPr algn="l" fontAlgn="t"/>
                      <a:r>
                        <a:rPr lang="en-US" sz="800" b="1" i="0" u="none" strike="noStrike" dirty="0">
                          <a:solidFill>
                            <a:srgbClr val="000000"/>
                          </a:solidFill>
                          <a:effectLst/>
                          <a:latin typeface="Univers" panose="020B0503020202020204" pitchFamily="34" charset="0"/>
                        </a:rPr>
                        <a:t>Cash and cash equivalents at the end of the period</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1" i="0" u="none" strike="noStrike" dirty="0">
                          <a:solidFill>
                            <a:srgbClr val="000000"/>
                          </a:solidFill>
                          <a:effectLst/>
                          <a:latin typeface="Univers" panose="020B0503020202020204" pitchFamily="34" charset="0"/>
                        </a:rPr>
                        <a:t>146 </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800" b="1" i="0" u="none" strike="noStrike" dirty="0">
                          <a:solidFill>
                            <a:srgbClr val="000000"/>
                          </a:solidFill>
                          <a:effectLst/>
                          <a:latin typeface="Univers" panose="020B0503020202020204" pitchFamily="34" charset="0"/>
                        </a:rPr>
                        <a:t>165 </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7" name="TextBox 6">
            <a:extLst>
              <a:ext uri="{FF2B5EF4-FFF2-40B4-BE49-F238E27FC236}">
                <a16:creationId xmlns:a16="http://schemas.microsoft.com/office/drawing/2014/main" id="{04B2DD80-81B0-4FB4-94BA-1D9E72D29E21}"/>
              </a:ext>
            </a:extLst>
          </p:cNvPr>
          <p:cNvSpPr txBox="1"/>
          <p:nvPr/>
        </p:nvSpPr>
        <p:spPr>
          <a:xfrm>
            <a:off x="1428200" y="6471717"/>
            <a:ext cx="4325485" cy="215444"/>
          </a:xfrm>
          <a:prstGeom prst="rect">
            <a:avLst/>
          </a:prstGeom>
          <a:noFill/>
        </p:spPr>
        <p:txBody>
          <a:bodyPr wrap="square" rtlCol="0">
            <a:spAutoFit/>
          </a:bodyPr>
          <a:lstStyle/>
          <a:p>
            <a:r>
              <a:rPr lang="en-US" sz="800" dirty="0">
                <a:latin typeface="Univers" panose="020B0503020202020204" pitchFamily="34" charset="0"/>
              </a:rPr>
              <a:t>Note:  </a:t>
            </a:r>
            <a:r>
              <a:rPr lang="en-IN" sz="800" dirty="0">
                <a:latin typeface="Univers" panose="020B0503020202020204" pitchFamily="34" charset="0"/>
              </a:rPr>
              <a:t>Unaudited Financials Statements</a:t>
            </a:r>
            <a:endParaRPr lang="en-US" sz="800" dirty="0">
              <a:latin typeface="Univers" panose="020B0503020202020204" pitchFamily="34" charset="0"/>
            </a:endParaRPr>
          </a:p>
        </p:txBody>
      </p:sp>
    </p:spTree>
    <p:extLst>
      <p:ext uri="{BB962C8B-B14F-4D97-AF65-F5344CB8AC3E}">
        <p14:creationId xmlns:p14="http://schemas.microsoft.com/office/powerpoint/2010/main" val="2741472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1"/>
          </p:nvPr>
        </p:nvSpPr>
        <p:spPr>
          <a:xfrm>
            <a:off x="1417320" y="1005840"/>
            <a:ext cx="6934200" cy="350687"/>
          </a:xfrm>
          <a:noFill/>
        </p:spPr>
        <p:txBody>
          <a:bodyPr/>
          <a:lstStyle/>
          <a:p>
            <a:r>
              <a:rPr lang="en-US" dirty="0"/>
              <a:t>IMPORTANT </a:t>
            </a:r>
            <a:r>
              <a:rPr lang="en-US" dirty="0">
                <a:solidFill>
                  <a:srgbClr val="B11116"/>
                </a:solidFill>
              </a:rPr>
              <a:t>NOTICE</a:t>
            </a:r>
          </a:p>
        </p:txBody>
      </p:sp>
      <p:sp>
        <p:nvSpPr>
          <p:cNvPr id="5" name="Text Placeholder 1"/>
          <p:cNvSpPr>
            <a:spLocks noGrp="1"/>
          </p:cNvSpPr>
          <p:nvPr>
            <p:ph type="body" sz="quarter" idx="10"/>
          </p:nvPr>
        </p:nvSpPr>
        <p:spPr>
          <a:xfrm>
            <a:off x="1417320" y="1463040"/>
            <a:ext cx="7254407" cy="4686551"/>
          </a:xfrm>
        </p:spPr>
        <p:txBody>
          <a:bodyPr/>
          <a:lstStyle/>
          <a:p>
            <a:pPr marL="0" indent="0" algn="just">
              <a:lnSpc>
                <a:spcPct val="120000"/>
              </a:lnSpc>
              <a:spcAft>
                <a:spcPts val="1000"/>
              </a:spcAft>
              <a:buClr>
                <a:schemeClr val="accent1"/>
              </a:buClr>
              <a:buSzPct val="90000"/>
              <a:defRPr/>
            </a:pPr>
            <a:r>
              <a:rPr lang="en-US" sz="1400" b="0" dirty="0">
                <a:solidFill>
                  <a:schemeClr val="tx1"/>
                </a:solidFill>
                <a:cs typeface="Times New Roman" panose="02020603050405020304" pitchFamily="18" charset="0"/>
              </a:rPr>
              <a:t>This presentation contains statements that contain “forward looking statements” including, but without limitation, statements relating to the implementation of strategic initiatives, and other statements relating to Dynamatic Technologies’ (“Dynamatic” or the “Company”) future business developments and economic performance. </a:t>
            </a:r>
          </a:p>
          <a:p>
            <a:pPr marL="0" indent="0" algn="just">
              <a:lnSpc>
                <a:spcPct val="120000"/>
              </a:lnSpc>
              <a:spcAft>
                <a:spcPts val="1000"/>
              </a:spcAft>
              <a:buClr>
                <a:schemeClr val="accent1"/>
              </a:buClr>
              <a:buSzPct val="90000"/>
              <a:defRPr/>
            </a:pPr>
            <a:r>
              <a:rPr lang="en-US" sz="1400" b="0" dirty="0">
                <a:solidFill>
                  <a:schemeClr val="tx1"/>
                </a:solidFill>
                <a:cs typeface="Times New Roman" panose="02020603050405020304" pitchFamily="18" charset="0"/>
              </a:rPr>
              <a:t>While these forward looking statements indicate our assessment and future expectations concerning the development of our business, a number of risks, uncertainties and other unknown factors could cause actual developments and results to differ materially from our expectations. </a:t>
            </a:r>
          </a:p>
          <a:p>
            <a:pPr marL="0" indent="0" algn="just">
              <a:lnSpc>
                <a:spcPct val="120000"/>
              </a:lnSpc>
              <a:spcAft>
                <a:spcPts val="1000"/>
              </a:spcAft>
              <a:buClr>
                <a:schemeClr val="accent1"/>
              </a:buClr>
              <a:buSzPct val="90000"/>
              <a:defRPr/>
            </a:pPr>
            <a:r>
              <a:rPr lang="en-US" sz="1400" b="0" dirty="0">
                <a:solidFill>
                  <a:schemeClr val="tx1"/>
                </a:solidFill>
                <a:cs typeface="Times New Roman" panose="02020603050405020304" pitchFamily="18" charset="0"/>
              </a:rPr>
              <a:t>These factors include, but are not limited to, general market, macro-economic, governmental and regulatory trends, movements in currency exchange and interest rates, competitive pressures, technological developments, changes in the financial conditions of third parties dealing with us, legislative developments, and other key factors that could affect our business and financial performance. </a:t>
            </a:r>
          </a:p>
          <a:p>
            <a:pPr marL="0" indent="0" algn="just">
              <a:lnSpc>
                <a:spcPct val="120000"/>
              </a:lnSpc>
              <a:spcAft>
                <a:spcPts val="1000"/>
              </a:spcAft>
              <a:buClr>
                <a:schemeClr val="accent1"/>
              </a:buClr>
              <a:buSzPct val="90000"/>
              <a:defRPr/>
            </a:pPr>
            <a:r>
              <a:rPr lang="en-US" sz="1400" b="0" dirty="0">
                <a:solidFill>
                  <a:schemeClr val="tx1"/>
                </a:solidFill>
                <a:cs typeface="Times New Roman" panose="02020603050405020304" pitchFamily="18" charset="0"/>
              </a:rPr>
              <a:t>Dynamatic undertakes no obligation to publicly revise any forward looking statements to reflect future / likely events or circumstances.</a:t>
            </a:r>
            <a:endParaRPr lang="en-IN" sz="1400" b="0" dirty="0">
              <a:solidFill>
                <a:schemeClr val="tx1"/>
              </a:solidFill>
              <a:cs typeface="Times New Roman" panose="02020603050405020304" pitchFamily="18" charset="0"/>
            </a:endParaRPr>
          </a:p>
        </p:txBody>
      </p:sp>
      <p:sp>
        <p:nvSpPr>
          <p:cNvPr id="9"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000" i="0" u="none" strike="noStrike" kern="1200" cap="none" spc="0" normalizeH="0" baseline="0" noProof="0" dirty="0">
              <a:ln>
                <a:noFill/>
              </a:ln>
              <a:effectLst/>
              <a:uLnTx/>
              <a:uFillTx/>
              <a:latin typeface="Univers" pitchFamily="34" charset="0"/>
              <a:ea typeface="+mn-ea"/>
              <a:cs typeface="+mn-cs"/>
            </a:endParaRPr>
          </a:p>
        </p:txBody>
      </p:sp>
    </p:spTree>
    <p:extLst>
      <p:ext uri="{BB962C8B-B14F-4D97-AF65-F5344CB8AC3E}">
        <p14:creationId xmlns:p14="http://schemas.microsoft.com/office/powerpoint/2010/main" val="200799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00000000-0008-0000-0500-000012000000}"/>
              </a:ext>
            </a:extLst>
          </p:cNvPr>
          <p:cNvGraphicFramePr>
            <a:graphicFrameLocks/>
          </p:cNvGraphicFramePr>
          <p:nvPr>
            <p:extLst>
              <p:ext uri="{D42A27DB-BD31-4B8C-83A1-F6EECF244321}">
                <p14:modId xmlns:p14="http://schemas.microsoft.com/office/powerpoint/2010/main" val="2735905925"/>
              </p:ext>
            </p:extLst>
          </p:nvPr>
        </p:nvGraphicFramePr>
        <p:xfrm>
          <a:off x="5555944" y="1861592"/>
          <a:ext cx="3263782" cy="2823655"/>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p:cNvSpPr>
            <a:spLocks noGrp="1"/>
          </p:cNvSpPr>
          <p:nvPr>
            <p:ph sz="quarter" idx="11"/>
          </p:nvPr>
        </p:nvSpPr>
        <p:spPr>
          <a:xfrm>
            <a:off x="1417320" y="1005840"/>
            <a:ext cx="7269480" cy="390881"/>
          </a:xfrm>
        </p:spPr>
        <p:txBody>
          <a:bodyPr/>
          <a:lstStyle/>
          <a:p>
            <a:pPr>
              <a:defRPr/>
            </a:pPr>
            <a:r>
              <a:rPr lang="en-US" dirty="0">
                <a:latin typeface="Univers"/>
              </a:rPr>
              <a:t>H1 FY2020 PERFORMANCE </a:t>
            </a:r>
            <a:r>
              <a:rPr lang="en-US" dirty="0">
                <a:solidFill>
                  <a:srgbClr val="B11116"/>
                </a:solidFill>
                <a:latin typeface="Univers"/>
              </a:rPr>
              <a:t>HIGHLIGHTS</a:t>
            </a:r>
            <a:endParaRPr lang="en-IN" dirty="0">
              <a:solidFill>
                <a:srgbClr val="B11116"/>
              </a:solidFill>
              <a:latin typeface="Univers"/>
            </a:endParaRPr>
          </a:p>
        </p:txBody>
      </p:sp>
      <p:sp>
        <p:nvSpPr>
          <p:cNvPr id="10"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i="0" u="none" strike="noStrike" kern="1200" cap="none" spc="0" normalizeH="0" baseline="0" noProof="0" dirty="0">
              <a:ln>
                <a:noFill/>
              </a:ln>
              <a:effectLst/>
              <a:uLnTx/>
              <a:uFillTx/>
              <a:latin typeface="Univers"/>
            </a:endParaRPr>
          </a:p>
        </p:txBody>
      </p:sp>
      <p:sp>
        <p:nvSpPr>
          <p:cNvPr id="23" name="Rectangle 22"/>
          <p:cNvSpPr/>
          <p:nvPr/>
        </p:nvSpPr>
        <p:spPr>
          <a:xfrm>
            <a:off x="1417319" y="1498546"/>
            <a:ext cx="3821875" cy="276287"/>
          </a:xfrm>
          <a:prstGeom prst="rect">
            <a:avLst/>
          </a:prstGeom>
          <a:noFill/>
          <a:ln w="1905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2000" rIns="72000" anchor="ctr"/>
          <a:lstStyle/>
          <a:p>
            <a:r>
              <a:rPr lang="en-US" sz="1400" b="1" dirty="0">
                <a:solidFill>
                  <a:srgbClr val="0070C0"/>
                </a:solidFill>
                <a:latin typeface="Univers"/>
                <a:cs typeface="Times New Roman" panose="02020603050405020304" pitchFamily="18" charset="0"/>
              </a:rPr>
              <a:t>Highlights H1 FY2020 vs. H1 FY2019</a:t>
            </a:r>
          </a:p>
        </p:txBody>
      </p:sp>
      <p:cxnSp>
        <p:nvCxnSpPr>
          <p:cNvPr id="33" name="Elbow Connector 17"/>
          <p:cNvCxnSpPr>
            <a:cxnSpLocks/>
          </p:cNvCxnSpPr>
          <p:nvPr/>
        </p:nvCxnSpPr>
        <p:spPr>
          <a:xfrm rot="5400000" flipH="1" flipV="1">
            <a:off x="7585175" y="2405502"/>
            <a:ext cx="844790" cy="325305"/>
          </a:xfrm>
          <a:prstGeom prst="bentConnector3">
            <a:avLst>
              <a:gd name="adj1" fmla="val 50000"/>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991441" y="1939163"/>
            <a:ext cx="808079" cy="161583"/>
          </a:xfrm>
          <a:prstGeom prst="rect">
            <a:avLst/>
          </a:prstGeom>
          <a:noFill/>
        </p:spPr>
        <p:txBody>
          <a:bodyPr wrap="square" lIns="0" tIns="0" rIns="0" bIns="0" rtlCol="0">
            <a:spAutoFit/>
          </a:bodyPr>
          <a:lstStyle/>
          <a:p>
            <a:r>
              <a:rPr lang="en-IN" sz="1050" dirty="0">
                <a:latin typeface="Univers"/>
              </a:rPr>
              <a:t>H1 FY2020</a:t>
            </a:r>
          </a:p>
        </p:txBody>
      </p:sp>
      <p:sp>
        <p:nvSpPr>
          <p:cNvPr id="36" name="TextBox 35"/>
          <p:cNvSpPr txBox="1"/>
          <p:nvPr/>
        </p:nvSpPr>
        <p:spPr>
          <a:xfrm>
            <a:off x="8209045" y="2830945"/>
            <a:ext cx="808079" cy="161583"/>
          </a:xfrm>
          <a:prstGeom prst="rect">
            <a:avLst/>
          </a:prstGeom>
          <a:noFill/>
        </p:spPr>
        <p:txBody>
          <a:bodyPr wrap="square" lIns="0" tIns="0" rIns="0" bIns="0" rtlCol="0">
            <a:spAutoFit/>
          </a:bodyPr>
          <a:lstStyle/>
          <a:p>
            <a:r>
              <a:rPr lang="en-IN" sz="1050" dirty="0">
                <a:latin typeface="Univers"/>
              </a:rPr>
              <a:t>H1 FY2019</a:t>
            </a:r>
          </a:p>
        </p:txBody>
      </p:sp>
      <p:sp>
        <p:nvSpPr>
          <p:cNvPr id="13" name="Text Placeholder 1">
            <a:extLst>
              <a:ext uri="{FF2B5EF4-FFF2-40B4-BE49-F238E27FC236}">
                <a16:creationId xmlns:a16="http://schemas.microsoft.com/office/drawing/2014/main" id="{0FC83DD4-E807-49B2-9B72-ADA1165B7D23}"/>
              </a:ext>
            </a:extLst>
          </p:cNvPr>
          <p:cNvSpPr txBox="1">
            <a:spLocks/>
          </p:cNvSpPr>
          <p:nvPr/>
        </p:nvSpPr>
        <p:spPr>
          <a:xfrm>
            <a:off x="1488734" y="1860330"/>
            <a:ext cx="3961778" cy="3600986"/>
          </a:xfrm>
          <a:prstGeom prst="rect">
            <a:avLst/>
          </a:prstGeom>
        </p:spPr>
        <p:txBody>
          <a:bodyPr wrap="square" lIns="36000" rIns="36000">
            <a:spAutoFit/>
          </a:bodyPr>
          <a:lstStyle>
            <a:lvl1pPr marL="342900" indent="-342900" algn="l" defTabSz="914400" rtl="0" eaLnBrk="1" latinLnBrk="0" hangingPunct="1">
              <a:lnSpc>
                <a:spcPct val="100000"/>
              </a:lnSpc>
              <a:spcBef>
                <a:spcPts val="0"/>
              </a:spcBef>
              <a:buFont typeface="Arial" pitchFamily="34" charset="0"/>
              <a:buNone/>
              <a:defRPr sz="1600" b="1" kern="1200">
                <a:solidFill>
                  <a:schemeClr val="tx1">
                    <a:lumMod val="50000"/>
                    <a:lumOff val="50000"/>
                  </a:schemeClr>
                </a:solidFill>
                <a:latin typeface="Univers" pitchFamily="34" charset="0"/>
                <a:ea typeface="+mn-ea"/>
                <a:cs typeface="+mn-cs"/>
              </a:defRPr>
            </a:lvl1pPr>
            <a:lvl2pPr marL="742950" marR="0" indent="-285750" algn="l" defTabSz="914400" rtl="0" eaLnBrk="1" fontAlgn="auto" latinLnBrk="0" hangingPunct="1">
              <a:lnSpc>
                <a:spcPct val="150000"/>
              </a:lnSpc>
              <a:spcBef>
                <a:spcPct val="20000"/>
              </a:spcBef>
              <a:spcAft>
                <a:spcPts val="0"/>
              </a:spcAft>
              <a:buClrTx/>
              <a:buSzTx/>
              <a:buFont typeface="Arial" pitchFamily="34" charset="0"/>
              <a:buNone/>
              <a:tabLst/>
              <a:defRPr sz="2800" kern="1200">
                <a:solidFill>
                  <a:schemeClr val="tx1">
                    <a:lumMod val="9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spcBef>
                <a:spcPts val="600"/>
              </a:spcBef>
              <a:spcAft>
                <a:spcPts val="600"/>
              </a:spcAft>
              <a:buClr>
                <a:schemeClr val="tx1"/>
              </a:buClr>
              <a:buSzPct val="90000"/>
              <a:buFont typeface="Arial" pitchFamily="34" charset="0"/>
              <a:buChar char="•"/>
              <a:defRPr/>
            </a:pPr>
            <a:r>
              <a:rPr lang="en-IN" sz="1200" b="0" dirty="0">
                <a:solidFill>
                  <a:schemeClr val="tx1"/>
                </a:solidFill>
                <a:latin typeface="Univers"/>
                <a:cs typeface="Times New Roman" panose="02020603050405020304" pitchFamily="18" charset="0"/>
              </a:rPr>
              <a:t>Net Revenue of Rs.6,952 mn; down 7.2% from Rs. 7,489 mn in H1 FY19</a:t>
            </a:r>
          </a:p>
          <a:p>
            <a:pPr marL="450850" lvl="1" indent="-220663">
              <a:lnSpc>
                <a:spcPct val="100000"/>
              </a:lnSpc>
              <a:spcBef>
                <a:spcPts val="600"/>
              </a:spcBef>
              <a:spcAft>
                <a:spcPts val="600"/>
              </a:spcAft>
              <a:buClr>
                <a:schemeClr val="tx1"/>
              </a:buClr>
              <a:buSzPct val="90000"/>
              <a:buFont typeface="Courier New" panose="02070309020205020404" pitchFamily="49" charset="0"/>
              <a:buChar char="o"/>
              <a:defRPr/>
            </a:pPr>
            <a:r>
              <a:rPr lang="en-US" sz="1200" dirty="0">
                <a:solidFill>
                  <a:schemeClr val="tx1"/>
                </a:solidFill>
                <a:latin typeface="Univers"/>
                <a:cs typeface="Times New Roman" panose="02020603050405020304" pitchFamily="18" charset="0"/>
              </a:rPr>
              <a:t>Aerospace &amp; Defence segment revenue of Rs. 2,388 mn; up 5.7.% from Rs. 2,259 mn</a:t>
            </a:r>
          </a:p>
          <a:p>
            <a:pPr marL="450850" lvl="1" indent="-220663">
              <a:lnSpc>
                <a:spcPct val="100000"/>
              </a:lnSpc>
              <a:spcBef>
                <a:spcPts val="600"/>
              </a:spcBef>
              <a:spcAft>
                <a:spcPts val="600"/>
              </a:spcAft>
              <a:buClr>
                <a:prstClr val="black"/>
              </a:buClr>
              <a:buSzPct val="90000"/>
              <a:buFont typeface="Courier New" panose="02070309020205020404" pitchFamily="49" charset="0"/>
              <a:buChar char="o"/>
              <a:defRPr/>
            </a:pPr>
            <a:r>
              <a:rPr lang="en-US" sz="1200" dirty="0">
                <a:solidFill>
                  <a:schemeClr val="tx1"/>
                </a:solidFill>
                <a:latin typeface="Univers"/>
                <a:cs typeface="Times New Roman" panose="02020603050405020304" pitchFamily="18" charset="0"/>
              </a:rPr>
              <a:t>Hydraulics segment revenue of Rs. 1,634 mn; down 9.5% from Rs. 1,806 mn</a:t>
            </a:r>
          </a:p>
          <a:p>
            <a:pPr marL="450850" lvl="1" indent="-220663">
              <a:lnSpc>
                <a:spcPct val="100000"/>
              </a:lnSpc>
              <a:spcBef>
                <a:spcPts val="600"/>
              </a:spcBef>
              <a:spcAft>
                <a:spcPts val="600"/>
              </a:spcAft>
              <a:buClr>
                <a:prstClr val="black"/>
              </a:buClr>
              <a:buSzPct val="90000"/>
              <a:buFont typeface="Courier New" panose="02070309020205020404" pitchFamily="49" charset="0"/>
              <a:buChar char="o"/>
              <a:defRPr/>
            </a:pPr>
            <a:r>
              <a:rPr lang="en-IN" sz="1200" dirty="0">
                <a:solidFill>
                  <a:schemeClr val="tx1"/>
                </a:solidFill>
                <a:latin typeface="Univers"/>
                <a:cs typeface="Times New Roman" panose="02020603050405020304" pitchFamily="18" charset="0"/>
              </a:rPr>
              <a:t>Automotive and Metallurgy segment revenue of Rs. 2,930 mn; down by 14.4% from Rs. 3,424 mn</a:t>
            </a:r>
            <a:endParaRPr lang="en-US" sz="1200" dirty="0">
              <a:solidFill>
                <a:schemeClr val="tx1"/>
              </a:solidFill>
              <a:latin typeface="Univers"/>
              <a:cs typeface="Times New Roman" panose="02020603050405020304" pitchFamily="18" charset="0"/>
            </a:endParaRPr>
          </a:p>
          <a:p>
            <a:pPr marL="171450" indent="-171450">
              <a:spcBef>
                <a:spcPts val="600"/>
              </a:spcBef>
              <a:spcAft>
                <a:spcPts val="600"/>
              </a:spcAft>
              <a:buClr>
                <a:schemeClr val="tx1"/>
              </a:buClr>
              <a:buSzPct val="90000"/>
              <a:buFont typeface="Arial" pitchFamily="34" charset="0"/>
              <a:buChar char="•"/>
              <a:defRPr/>
            </a:pPr>
            <a:r>
              <a:rPr lang="en-IN" sz="1200" b="0" dirty="0">
                <a:solidFill>
                  <a:schemeClr val="tx1"/>
                </a:solidFill>
                <a:latin typeface="Univers"/>
                <a:cs typeface="Times New Roman" panose="02020603050405020304" pitchFamily="18" charset="0"/>
              </a:rPr>
              <a:t>Adjusted EBITDA of Rs. 794 mn; down 5.5% from Rs. 840 mn in H1 FY19</a:t>
            </a:r>
          </a:p>
          <a:p>
            <a:pPr marL="620713" lvl="1" indent="-220663">
              <a:lnSpc>
                <a:spcPct val="100000"/>
              </a:lnSpc>
              <a:spcBef>
                <a:spcPts val="600"/>
              </a:spcBef>
              <a:spcAft>
                <a:spcPts val="600"/>
              </a:spcAft>
              <a:buClr>
                <a:schemeClr val="tx1"/>
              </a:buClr>
              <a:buSzPct val="90000"/>
              <a:buFont typeface="Courier New" panose="02070309020205020404" pitchFamily="49" charset="0"/>
              <a:buChar char="o"/>
              <a:defRPr/>
            </a:pPr>
            <a:r>
              <a:rPr lang="en-US" sz="1200" dirty="0">
                <a:solidFill>
                  <a:schemeClr val="tx1"/>
                </a:solidFill>
                <a:latin typeface="Univers"/>
                <a:cs typeface="Times New Roman" panose="02020603050405020304" pitchFamily="18" charset="0"/>
              </a:rPr>
              <a:t>Adjusted EBITDA margin of 11.4%; up 20 bps</a:t>
            </a:r>
          </a:p>
          <a:p>
            <a:pPr marL="171450" indent="-171450">
              <a:spcBef>
                <a:spcPts val="600"/>
              </a:spcBef>
              <a:spcAft>
                <a:spcPts val="600"/>
              </a:spcAft>
              <a:buClr>
                <a:schemeClr val="tx1"/>
              </a:buClr>
              <a:buSzPct val="90000"/>
              <a:buFont typeface="Arial" pitchFamily="34" charset="0"/>
              <a:buChar char="•"/>
              <a:defRPr/>
            </a:pPr>
            <a:r>
              <a:rPr lang="en-US" sz="1200" b="0" dirty="0">
                <a:solidFill>
                  <a:schemeClr val="tx1"/>
                </a:solidFill>
                <a:latin typeface="Univers"/>
                <a:cs typeface="Times New Roman" panose="02020603050405020304" pitchFamily="18" charset="0"/>
              </a:rPr>
              <a:t>PAT of Rs. 170 mn; </a:t>
            </a:r>
            <a:r>
              <a:rPr lang="en-IN" sz="1200" b="0" dirty="0">
                <a:solidFill>
                  <a:schemeClr val="tx1"/>
                </a:solidFill>
                <a:latin typeface="Univers"/>
                <a:cs typeface="Times New Roman" panose="02020603050405020304" pitchFamily="18" charset="0"/>
              </a:rPr>
              <a:t>up by 4.6% from Rs. 162 mn in H1 FY19</a:t>
            </a:r>
          </a:p>
        </p:txBody>
      </p:sp>
      <p:cxnSp>
        <p:nvCxnSpPr>
          <p:cNvPr id="14" name="Elbow Connector 17">
            <a:extLst>
              <a:ext uri="{FF2B5EF4-FFF2-40B4-BE49-F238E27FC236}">
                <a16:creationId xmlns:a16="http://schemas.microsoft.com/office/drawing/2014/main" id="{674F3F8F-20D2-4E4A-8626-B78A75BE86F8}"/>
              </a:ext>
            </a:extLst>
          </p:cNvPr>
          <p:cNvCxnSpPr>
            <a:cxnSpLocks/>
          </p:cNvCxnSpPr>
          <p:nvPr/>
        </p:nvCxnSpPr>
        <p:spPr>
          <a:xfrm flipV="1">
            <a:off x="7432517" y="3051903"/>
            <a:ext cx="1097443" cy="683846"/>
          </a:xfrm>
          <a:prstGeom prst="bentConnector2">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7CB11DA-7B82-480A-91C4-5D5DCE522E88}"/>
              </a:ext>
            </a:extLst>
          </p:cNvPr>
          <p:cNvSpPr txBox="1"/>
          <p:nvPr/>
        </p:nvSpPr>
        <p:spPr>
          <a:xfrm>
            <a:off x="1428200" y="5806060"/>
            <a:ext cx="7258600" cy="553998"/>
          </a:xfrm>
          <a:prstGeom prst="rect">
            <a:avLst/>
          </a:prstGeom>
          <a:noFill/>
        </p:spPr>
        <p:txBody>
          <a:bodyPr wrap="square" rtlCol="0">
            <a:spAutoFit/>
          </a:bodyPr>
          <a:lstStyle/>
          <a:p>
            <a:r>
              <a:rPr lang="en-US" sz="1000" dirty="0"/>
              <a:t>Note: </a:t>
            </a:r>
          </a:p>
          <a:p>
            <a:pPr marL="228600" indent="-228600">
              <a:buFont typeface="+mj-lt"/>
              <a:buAutoNum type="arabicPeriod"/>
            </a:pPr>
            <a:r>
              <a:rPr lang="en-IN" sz="1000" dirty="0"/>
              <a:t>The result / numbers are presented excluding Discontinued operations</a:t>
            </a:r>
          </a:p>
          <a:p>
            <a:pPr marL="228600" indent="-228600">
              <a:buFont typeface="+mj-lt"/>
              <a:buAutoNum type="arabicPeriod"/>
            </a:pPr>
            <a:r>
              <a:rPr lang="en-US" sz="1000" dirty="0"/>
              <a:t>EBITDA adjusted for the impact of IND AS 116 to make it comparable with corresponding period previous year </a:t>
            </a:r>
          </a:p>
        </p:txBody>
      </p:sp>
      <p:sp>
        <p:nvSpPr>
          <p:cNvPr id="16" name="Rectangle 15">
            <a:extLst>
              <a:ext uri="{FF2B5EF4-FFF2-40B4-BE49-F238E27FC236}">
                <a16:creationId xmlns:a16="http://schemas.microsoft.com/office/drawing/2014/main" id="{C6542030-6FA6-4C3F-88B4-81CDBC6FA55F}"/>
              </a:ext>
            </a:extLst>
          </p:cNvPr>
          <p:cNvSpPr/>
          <p:nvPr/>
        </p:nvSpPr>
        <p:spPr>
          <a:xfrm>
            <a:off x="6041705" y="1494056"/>
            <a:ext cx="2866617" cy="276287"/>
          </a:xfrm>
          <a:prstGeom prst="rect">
            <a:avLst/>
          </a:prstGeom>
          <a:noFill/>
          <a:ln w="1905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2000" rIns="72000" anchor="ctr"/>
          <a:lstStyle/>
          <a:p>
            <a:r>
              <a:rPr lang="en-US" sz="1200" b="1" dirty="0">
                <a:solidFill>
                  <a:schemeClr val="tx1"/>
                </a:solidFill>
                <a:latin typeface="Univers"/>
                <a:cs typeface="Times New Roman" panose="02020603050405020304" pitchFamily="18" charset="0"/>
              </a:rPr>
              <a:t>H1 FY2020 Revenue Breakup</a:t>
            </a:r>
          </a:p>
        </p:txBody>
      </p:sp>
    </p:spTree>
    <p:extLst>
      <p:ext uri="{BB962C8B-B14F-4D97-AF65-F5344CB8AC3E}">
        <p14:creationId xmlns:p14="http://schemas.microsoft.com/office/powerpoint/2010/main" val="4053016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417320" y="1005840"/>
            <a:ext cx="5541666" cy="431074"/>
          </a:xfrm>
        </p:spPr>
        <p:txBody>
          <a:bodyPr/>
          <a:lstStyle/>
          <a:p>
            <a:r>
              <a:rPr lang="en-US" dirty="0"/>
              <a:t>CONTACT </a:t>
            </a:r>
            <a:r>
              <a:rPr lang="en-US" dirty="0">
                <a:solidFill>
                  <a:srgbClr val="B11116"/>
                </a:solidFill>
              </a:rPr>
              <a:t>DETAILS</a:t>
            </a:r>
          </a:p>
        </p:txBody>
      </p:sp>
      <p:sp>
        <p:nvSpPr>
          <p:cNvPr id="8" name="Text Placeholder 3"/>
          <p:cNvSpPr>
            <a:spLocks noGrp="1"/>
          </p:cNvSpPr>
          <p:nvPr>
            <p:ph type="body" sz="quarter" idx="12"/>
          </p:nvPr>
        </p:nvSpPr>
        <p:spPr>
          <a:xfrm>
            <a:off x="1429195" y="1371600"/>
            <a:ext cx="7354891" cy="5195923"/>
          </a:xfrm>
        </p:spPr>
        <p:txBody>
          <a:bodyPr/>
          <a:lstStyle/>
          <a:p>
            <a:pPr fontAlgn="ctr">
              <a:lnSpc>
                <a:spcPct val="120000"/>
              </a:lnSpc>
              <a:buNone/>
            </a:pPr>
            <a:r>
              <a:rPr lang="en-US" sz="1300" b="1" dirty="0">
                <a:latin typeface="Univers"/>
              </a:rPr>
              <a:t>Mr. </a:t>
            </a:r>
            <a:r>
              <a:rPr lang="en-US" sz="1300" b="1" dirty="0" err="1">
                <a:latin typeface="Univers"/>
              </a:rPr>
              <a:t>Chalapathi</a:t>
            </a:r>
            <a:r>
              <a:rPr lang="en-US" sz="1300" b="1" dirty="0">
                <a:latin typeface="Univers"/>
              </a:rPr>
              <a:t> P</a:t>
            </a:r>
          </a:p>
          <a:p>
            <a:pPr>
              <a:lnSpc>
                <a:spcPct val="120000"/>
              </a:lnSpc>
              <a:buNone/>
            </a:pPr>
            <a:r>
              <a:rPr lang="en-US" sz="1300" i="1" dirty="0">
                <a:latin typeface="Univers"/>
                <a:cs typeface="Times New Roman" pitchFamily="18" charset="0"/>
              </a:rPr>
              <a:t>Chief Financial Officer</a:t>
            </a:r>
          </a:p>
          <a:p>
            <a:pPr defTabSz="1050216">
              <a:lnSpc>
                <a:spcPct val="120000"/>
              </a:lnSpc>
              <a:buNone/>
              <a:defRPr/>
            </a:pPr>
            <a:r>
              <a:rPr lang="en-US" sz="1300" b="1" dirty="0">
                <a:latin typeface="Univers"/>
                <a:cs typeface="Times New Roman" pitchFamily="18" charset="0"/>
              </a:rPr>
              <a:t>F: </a:t>
            </a:r>
            <a:r>
              <a:rPr lang="en-US" sz="1300" dirty="0">
                <a:latin typeface="Univers"/>
                <a:cs typeface="Times New Roman" pitchFamily="18" charset="0"/>
              </a:rPr>
              <a:t>+91 80 2839 5823</a:t>
            </a:r>
          </a:p>
          <a:p>
            <a:pPr defTabSz="1050216">
              <a:lnSpc>
                <a:spcPct val="120000"/>
              </a:lnSpc>
              <a:buNone/>
              <a:defRPr/>
            </a:pPr>
            <a:r>
              <a:rPr lang="en-US" sz="1300" b="1" dirty="0">
                <a:latin typeface="Univers"/>
              </a:rPr>
              <a:t>E: </a:t>
            </a:r>
            <a:r>
              <a:rPr lang="en-US" sz="1300" dirty="0">
                <a:latin typeface="Univers"/>
                <a:hlinkClick r:id="rId2"/>
              </a:rPr>
              <a:t>chalapathi.p@dynamatics.net</a:t>
            </a:r>
            <a:endParaRPr lang="en-US" sz="1300" dirty="0">
              <a:latin typeface="Univers"/>
            </a:endParaRPr>
          </a:p>
          <a:p>
            <a:pPr fontAlgn="ctr">
              <a:lnSpc>
                <a:spcPct val="120000"/>
              </a:lnSpc>
              <a:buNone/>
            </a:pPr>
            <a:endParaRPr lang="en-US" sz="1300" b="1" dirty="0">
              <a:latin typeface="Univers"/>
            </a:endParaRPr>
          </a:p>
          <a:p>
            <a:pPr fontAlgn="ctr">
              <a:lnSpc>
                <a:spcPct val="120000"/>
              </a:lnSpc>
              <a:buNone/>
            </a:pPr>
            <a:r>
              <a:rPr lang="en-IN" sz="1300" b="1" dirty="0">
                <a:latin typeface="Univers"/>
              </a:rPr>
              <a:t>Mr. Shivaram V</a:t>
            </a:r>
          </a:p>
          <a:p>
            <a:pPr fontAlgn="ctr">
              <a:lnSpc>
                <a:spcPct val="120000"/>
              </a:lnSpc>
              <a:buNone/>
            </a:pPr>
            <a:r>
              <a:rPr lang="en-IN" sz="1300" i="1" dirty="0">
                <a:latin typeface="Univers"/>
              </a:rPr>
              <a:t>Head – Legal, Compliance &amp; Company Secretary</a:t>
            </a:r>
          </a:p>
          <a:p>
            <a:pPr fontAlgn="ctr">
              <a:lnSpc>
                <a:spcPct val="120000"/>
              </a:lnSpc>
              <a:buNone/>
            </a:pPr>
            <a:r>
              <a:rPr lang="en-IN" sz="1300" b="1" dirty="0">
                <a:latin typeface="Univers"/>
              </a:rPr>
              <a:t>F: </a:t>
            </a:r>
            <a:r>
              <a:rPr lang="en-IN" sz="1300" dirty="0">
                <a:latin typeface="Univers"/>
              </a:rPr>
              <a:t>+91 80 2839 5823</a:t>
            </a:r>
          </a:p>
          <a:p>
            <a:pPr fontAlgn="ctr">
              <a:lnSpc>
                <a:spcPct val="120000"/>
              </a:lnSpc>
              <a:buNone/>
            </a:pPr>
            <a:r>
              <a:rPr lang="en-IN" sz="1300" b="1" dirty="0">
                <a:latin typeface="Univers"/>
              </a:rPr>
              <a:t>E: </a:t>
            </a:r>
            <a:r>
              <a:rPr lang="en-IN" sz="1300" dirty="0">
                <a:latin typeface="Univers"/>
                <a:hlinkClick r:id="rId3"/>
              </a:rPr>
              <a:t>shivaram.v@dynamatics.net</a:t>
            </a:r>
            <a:r>
              <a:rPr lang="en-IN" sz="1300" dirty="0">
                <a:latin typeface="Univers"/>
              </a:rPr>
              <a:t> </a:t>
            </a:r>
          </a:p>
          <a:p>
            <a:pPr fontAlgn="ctr">
              <a:lnSpc>
                <a:spcPct val="120000"/>
              </a:lnSpc>
              <a:buNone/>
            </a:pPr>
            <a:endParaRPr lang="en-US" sz="1300" b="1" dirty="0">
              <a:latin typeface="Univers"/>
            </a:endParaRPr>
          </a:p>
          <a:p>
            <a:pPr defTabSz="1050216">
              <a:lnSpc>
                <a:spcPct val="120000"/>
              </a:lnSpc>
              <a:buNone/>
              <a:defRPr/>
            </a:pPr>
            <a:r>
              <a:rPr lang="en-US" sz="1300" b="1" dirty="0" err="1">
                <a:latin typeface="Univers"/>
                <a:cs typeface="Times New Roman" pitchFamily="18" charset="0"/>
              </a:rPr>
              <a:t>Dynamatic</a:t>
            </a:r>
            <a:r>
              <a:rPr lang="en-US" sz="1300" b="1" dirty="0">
                <a:latin typeface="Univers"/>
                <a:cs typeface="Times New Roman" pitchFamily="18" charset="0"/>
              </a:rPr>
              <a:t> Technologies Limited</a:t>
            </a:r>
          </a:p>
          <a:p>
            <a:pPr defTabSz="1050216">
              <a:lnSpc>
                <a:spcPct val="120000"/>
              </a:lnSpc>
              <a:buNone/>
              <a:defRPr/>
            </a:pPr>
            <a:r>
              <a:rPr lang="en-US" sz="1300" dirty="0" err="1">
                <a:latin typeface="Univers"/>
                <a:cs typeface="Times New Roman" pitchFamily="18" charset="0"/>
              </a:rPr>
              <a:t>Dynamatic</a:t>
            </a:r>
            <a:r>
              <a:rPr lang="en-US" sz="1300" dirty="0">
                <a:latin typeface="Univers"/>
                <a:cs typeface="Times New Roman" pitchFamily="18" charset="0"/>
              </a:rPr>
              <a:t> Park</a:t>
            </a:r>
          </a:p>
          <a:p>
            <a:pPr defTabSz="1050216">
              <a:lnSpc>
                <a:spcPct val="120000"/>
              </a:lnSpc>
              <a:buNone/>
              <a:defRPr/>
            </a:pPr>
            <a:r>
              <a:rPr lang="en-US" sz="1300" dirty="0" err="1">
                <a:latin typeface="Univers"/>
                <a:cs typeface="Times New Roman" pitchFamily="18" charset="0"/>
              </a:rPr>
              <a:t>Peenya</a:t>
            </a:r>
            <a:r>
              <a:rPr lang="en-US" sz="1300" dirty="0">
                <a:latin typeface="Univers"/>
                <a:cs typeface="Times New Roman" pitchFamily="18" charset="0"/>
              </a:rPr>
              <a:t> Industrial Area </a:t>
            </a:r>
          </a:p>
          <a:p>
            <a:pPr defTabSz="1050216">
              <a:lnSpc>
                <a:spcPct val="120000"/>
              </a:lnSpc>
              <a:buNone/>
              <a:defRPr/>
            </a:pPr>
            <a:r>
              <a:rPr lang="en-US" sz="1300" dirty="0">
                <a:latin typeface="Univers"/>
                <a:cs typeface="Times New Roman" pitchFamily="18" charset="0"/>
              </a:rPr>
              <a:t>Bangalore 560 058</a:t>
            </a:r>
          </a:p>
          <a:p>
            <a:pPr defTabSz="1050216">
              <a:lnSpc>
                <a:spcPct val="120000"/>
              </a:lnSpc>
              <a:buNone/>
              <a:defRPr/>
            </a:pPr>
            <a:r>
              <a:rPr lang="en-US" sz="1300" dirty="0">
                <a:latin typeface="Univers"/>
                <a:cs typeface="Times New Roman" pitchFamily="18" charset="0"/>
              </a:rPr>
              <a:t>India</a:t>
            </a:r>
          </a:p>
          <a:p>
            <a:pPr defTabSz="1050216">
              <a:lnSpc>
                <a:spcPct val="120000"/>
              </a:lnSpc>
              <a:buNone/>
              <a:defRPr/>
            </a:pPr>
            <a:r>
              <a:rPr lang="en-US" sz="1300" b="1" dirty="0">
                <a:latin typeface="Univers"/>
                <a:cs typeface="Times New Roman" pitchFamily="18" charset="0"/>
              </a:rPr>
              <a:t>T: </a:t>
            </a:r>
            <a:r>
              <a:rPr lang="en-US" sz="1300" dirty="0">
                <a:latin typeface="Univers"/>
                <a:cs typeface="Times New Roman" pitchFamily="18" charset="0"/>
              </a:rPr>
              <a:t>+91 80 2839 4933 / 34 / 35</a:t>
            </a:r>
            <a:endParaRPr lang="en-US" sz="1300" b="1" dirty="0">
              <a:latin typeface="Univers"/>
              <a:cs typeface="Times New Roman" pitchFamily="18" charset="0"/>
            </a:endParaRPr>
          </a:p>
          <a:p>
            <a:pPr>
              <a:lnSpc>
                <a:spcPct val="120000"/>
              </a:lnSpc>
              <a:buNone/>
            </a:pPr>
            <a:r>
              <a:rPr lang="en-US" sz="1300" b="1" dirty="0">
                <a:latin typeface="Univers"/>
                <a:cs typeface="Times New Roman" pitchFamily="18" charset="0"/>
                <a:hlinkClick r:id="rId4"/>
              </a:rPr>
              <a:t>www.dynamatics.net</a:t>
            </a:r>
            <a:r>
              <a:rPr lang="en-US" sz="1300" b="1" dirty="0">
                <a:latin typeface="Univers"/>
                <a:cs typeface="Times New Roman" pitchFamily="18" charset="0"/>
              </a:rPr>
              <a:t> </a:t>
            </a:r>
          </a:p>
          <a:p>
            <a:pPr>
              <a:lnSpc>
                <a:spcPct val="120000"/>
              </a:lnSpc>
              <a:buNone/>
            </a:pPr>
            <a:r>
              <a:rPr lang="en-US" sz="1300" b="1" dirty="0">
                <a:latin typeface="Univers"/>
                <a:cs typeface="Times New Roman" pitchFamily="18" charset="0"/>
              </a:rPr>
              <a:t>CIN: </a:t>
            </a:r>
            <a:r>
              <a:rPr lang="en-US" sz="1300" dirty="0">
                <a:latin typeface="Univers"/>
                <a:cs typeface="Times New Roman" pitchFamily="18" charset="0"/>
              </a:rPr>
              <a:t>L72200KA1973PLC002308</a:t>
            </a:r>
            <a:endParaRPr lang="en-US" sz="1300" b="1" dirty="0">
              <a:latin typeface="Univers"/>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417320" y="1005840"/>
            <a:ext cx="7269480" cy="390881"/>
          </a:xfrm>
          <a:prstGeom prst="rect">
            <a:avLst/>
          </a:prstGeom>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chemeClr val="tx1"/>
                </a:solidFill>
                <a:effectLst/>
                <a:uLnTx/>
                <a:uFillTx/>
                <a:latin typeface="Univers" pitchFamily="34" charset="0"/>
                <a:ea typeface="+mn-ea"/>
                <a:cs typeface="+mn-cs"/>
              </a:rPr>
              <a:t>PERFORMANCE </a:t>
            </a:r>
            <a:r>
              <a:rPr kumimoji="0" lang="en-US" sz="2000" b="1" i="0" u="none" strike="noStrike" kern="1200" cap="none" spc="0" normalizeH="0" baseline="0" noProof="0" dirty="0">
                <a:ln>
                  <a:noFill/>
                </a:ln>
                <a:solidFill>
                  <a:srgbClr val="B11116"/>
                </a:solidFill>
                <a:effectLst/>
                <a:uLnTx/>
                <a:uFillTx/>
                <a:latin typeface="Univers" pitchFamily="34" charset="0"/>
                <a:ea typeface="+mn-ea"/>
                <a:cs typeface="+mn-cs"/>
              </a:rPr>
              <a:t>HIGHLIGHTS</a:t>
            </a:r>
            <a:endParaRPr kumimoji="0" lang="en-IN" sz="2000" b="1" i="0" u="none" strike="noStrike" kern="1200" cap="none" spc="0" normalizeH="0" baseline="0" noProof="0" dirty="0">
              <a:ln>
                <a:noFill/>
              </a:ln>
              <a:solidFill>
                <a:srgbClr val="B11116"/>
              </a:solidFill>
              <a:effectLst/>
              <a:uLnTx/>
              <a:uFillTx/>
              <a:latin typeface="Univers" pitchFamily="34" charset="0"/>
              <a:ea typeface="+mn-ea"/>
              <a:cs typeface="+mn-cs"/>
            </a:endParaRPr>
          </a:p>
        </p:txBody>
      </p:sp>
      <p:sp>
        <p:nvSpPr>
          <p:cNvPr id="8" name="Text Placeholder 1"/>
          <p:cNvSpPr>
            <a:spLocks noGrp="1"/>
          </p:cNvSpPr>
          <p:nvPr>
            <p:ph type="body" sz="quarter" idx="10"/>
          </p:nvPr>
        </p:nvSpPr>
        <p:spPr>
          <a:xfrm>
            <a:off x="1417319" y="1344168"/>
            <a:ext cx="7269479" cy="351190"/>
          </a:xfrm>
        </p:spPr>
        <p:txBody>
          <a:bodyPr/>
          <a:lstStyle/>
          <a:p>
            <a:pPr>
              <a:defRPr/>
            </a:pPr>
            <a:r>
              <a:rPr lang="en-IN" dirty="0">
                <a:cs typeface="Times New Roman" panose="02020603050405020304" pitchFamily="18" charset="0"/>
              </a:rPr>
              <a:t>Management Commentary</a:t>
            </a:r>
          </a:p>
        </p:txBody>
      </p:sp>
      <p:sp>
        <p:nvSpPr>
          <p:cNvPr id="11" name="Text Placeholder 1"/>
          <p:cNvSpPr>
            <a:spLocks noGrp="1"/>
          </p:cNvSpPr>
          <p:nvPr>
            <p:ph type="body" sz="quarter" idx="10"/>
          </p:nvPr>
        </p:nvSpPr>
        <p:spPr>
          <a:xfrm>
            <a:off x="1417318" y="1671246"/>
            <a:ext cx="7269480" cy="4866042"/>
          </a:xfrm>
        </p:spPr>
        <p:txBody>
          <a:bodyPr/>
          <a:lstStyle/>
          <a:p>
            <a:pPr marL="0" lvl="0" indent="0">
              <a:lnSpc>
                <a:spcPts val="1600"/>
              </a:lnSpc>
              <a:spcBef>
                <a:spcPts val="800"/>
              </a:spcBef>
              <a:defRPr/>
            </a:pPr>
            <a:r>
              <a:rPr lang="en-US" sz="1200" b="0" dirty="0">
                <a:solidFill>
                  <a:schemeClr val="tx1"/>
                </a:solidFill>
                <a:latin typeface="Univers"/>
                <a:cs typeface="Times New Roman" panose="02020603050405020304" pitchFamily="18" charset="0"/>
              </a:rPr>
              <a:t>Commenting on the results, </a:t>
            </a:r>
            <a:r>
              <a:rPr lang="en-US" sz="1200" dirty="0">
                <a:solidFill>
                  <a:schemeClr val="tx1"/>
                </a:solidFill>
                <a:latin typeface="Univers"/>
                <a:cs typeface="Times New Roman" panose="02020603050405020304" pitchFamily="18" charset="0"/>
              </a:rPr>
              <a:t>Mr. </a:t>
            </a:r>
            <a:r>
              <a:rPr lang="en-US" sz="1200" dirty="0" err="1">
                <a:solidFill>
                  <a:schemeClr val="tx1"/>
                </a:solidFill>
                <a:latin typeface="Univers"/>
                <a:cs typeface="Times New Roman" panose="02020603050405020304" pitchFamily="18" charset="0"/>
              </a:rPr>
              <a:t>Udayant</a:t>
            </a:r>
            <a:r>
              <a:rPr lang="en-US" sz="1200" dirty="0">
                <a:solidFill>
                  <a:schemeClr val="tx1"/>
                </a:solidFill>
                <a:latin typeface="Univers"/>
                <a:cs typeface="Times New Roman" panose="02020603050405020304" pitchFamily="18" charset="0"/>
              </a:rPr>
              <a:t> </a:t>
            </a:r>
            <a:r>
              <a:rPr lang="en-US" sz="1200" dirty="0" err="1">
                <a:solidFill>
                  <a:schemeClr val="tx1"/>
                </a:solidFill>
                <a:latin typeface="Univers"/>
                <a:cs typeface="Times New Roman" panose="02020603050405020304" pitchFamily="18" charset="0"/>
              </a:rPr>
              <a:t>Malhoutra</a:t>
            </a:r>
            <a:r>
              <a:rPr lang="en-US" sz="1200" dirty="0">
                <a:solidFill>
                  <a:schemeClr val="tx1"/>
                </a:solidFill>
                <a:latin typeface="Univers"/>
                <a:cs typeface="Times New Roman" panose="02020603050405020304" pitchFamily="18" charset="0"/>
              </a:rPr>
              <a:t>, CEO and Managing Director </a:t>
            </a:r>
            <a:r>
              <a:rPr lang="en-IN" sz="1200" b="0" dirty="0">
                <a:solidFill>
                  <a:schemeClr val="tx1"/>
                </a:solidFill>
                <a:latin typeface="Univers"/>
                <a:cs typeface="Times New Roman" panose="02020603050405020304" pitchFamily="18" charset="0"/>
              </a:rPr>
              <a:t>said</a:t>
            </a:r>
            <a:r>
              <a:rPr lang="en-US" sz="1200" b="0" dirty="0">
                <a:solidFill>
                  <a:schemeClr val="tx1"/>
                </a:solidFill>
                <a:latin typeface="Univers"/>
                <a:cs typeface="Times New Roman" panose="02020603050405020304" pitchFamily="18" charset="0"/>
              </a:rPr>
              <a:t>:</a:t>
            </a:r>
            <a:r>
              <a:rPr lang="en-IN" sz="1200" b="0" dirty="0">
                <a:solidFill>
                  <a:schemeClr val="tx1"/>
                </a:solidFill>
                <a:latin typeface="Univers"/>
                <a:cs typeface="Times New Roman" pitchFamily="18" charset="0"/>
              </a:rPr>
              <a:t> </a:t>
            </a:r>
          </a:p>
          <a:p>
            <a:pPr marL="0" indent="0" algn="just">
              <a:lnSpc>
                <a:spcPts val="1600"/>
              </a:lnSpc>
              <a:spcBef>
                <a:spcPts val="800"/>
              </a:spcBef>
              <a:defRPr/>
            </a:pPr>
            <a:r>
              <a:rPr lang="en-US" sz="1200" b="0" dirty="0">
                <a:solidFill>
                  <a:schemeClr val="tx1"/>
                </a:solidFill>
              </a:rPr>
              <a:t>“The Aerospace segment’s performance remained robust with increased profitability due to steady delivery of our order book and process improvement initiatives undertaken by the Company. Our Automotive segment was impacted adversely by lower market demand but we were able to sustain margins during the H1 FY2020 due to our focus on cost management, operating efficiencies and product rationalization in the division. Similarly, the Hydraulics segment was also impacted by the overall slowdown.</a:t>
            </a:r>
          </a:p>
          <a:p>
            <a:pPr marL="0" indent="0" algn="just">
              <a:lnSpc>
                <a:spcPts val="1600"/>
              </a:lnSpc>
              <a:spcBef>
                <a:spcPts val="800"/>
              </a:spcBef>
              <a:defRPr/>
            </a:pPr>
            <a:r>
              <a:rPr lang="en-US" sz="1200" b="0" dirty="0">
                <a:solidFill>
                  <a:schemeClr val="tx1"/>
                </a:solidFill>
              </a:rPr>
              <a:t>The last quarter was the hardest we have faced in over two decades, with abrupt demand deceleration and general credit contraction. We stopped deliveries to customers who are unable to pay on time. However our diversified business profile has enabled us to mitigate headwinds to a certain extent. During the first half of FY2020, our revenue declined by 7% but we were able to deliver a higher EBITDA margin at 11.4% compared to the previous year.</a:t>
            </a:r>
          </a:p>
          <a:p>
            <a:pPr marL="0" indent="0" algn="just">
              <a:lnSpc>
                <a:spcPts val="1600"/>
              </a:lnSpc>
              <a:spcBef>
                <a:spcPts val="800"/>
              </a:spcBef>
              <a:defRPr/>
            </a:pPr>
            <a:r>
              <a:rPr lang="en-US" sz="1200" b="0" dirty="0">
                <a:solidFill>
                  <a:schemeClr val="tx1"/>
                </a:solidFill>
              </a:rPr>
              <a:t>We are in the process of getting the </a:t>
            </a:r>
            <a:r>
              <a:rPr lang="en-US" sz="1200" b="0" dirty="0" err="1">
                <a:solidFill>
                  <a:schemeClr val="tx1"/>
                </a:solidFill>
              </a:rPr>
              <a:t>Erla</a:t>
            </a:r>
            <a:r>
              <a:rPr lang="en-US" sz="1200" b="0" dirty="0">
                <a:solidFill>
                  <a:schemeClr val="tx1"/>
                </a:solidFill>
              </a:rPr>
              <a:t>, Germany foundry qualified to AS9100 aerospace quality standards during the first half of CY2020. The certification will enable us to start offering castings to the Aerospace industry. </a:t>
            </a:r>
          </a:p>
          <a:p>
            <a:pPr marL="0" indent="0" algn="just">
              <a:lnSpc>
                <a:spcPts val="1600"/>
              </a:lnSpc>
              <a:spcBef>
                <a:spcPts val="800"/>
              </a:spcBef>
              <a:defRPr/>
            </a:pPr>
            <a:r>
              <a:rPr lang="en-US" sz="1200" b="0" dirty="0">
                <a:solidFill>
                  <a:schemeClr val="tx1"/>
                </a:solidFill>
              </a:rPr>
              <a:t>Tight cost controls, without compromising our quality, marketing and product development, in every business will optimize margins and assure business sustainability. Going forward, with focus on adopting new market trends and opportunities, better project/product mix, optimal utilization of assets and prudent capital structure, we are confident of maximizing shareholder value and achieving our business growth aspirations.”</a:t>
            </a:r>
            <a:endParaRPr lang="en-IN" sz="1200" b="0" dirty="0">
              <a:solidFill>
                <a:schemeClr val="tx1"/>
              </a:solidFill>
              <a:latin typeface="Univers"/>
              <a:cs typeface="Times New Roman" pitchFamily="18" charset="0"/>
            </a:endParaRPr>
          </a:p>
        </p:txBody>
      </p:sp>
      <p:sp>
        <p:nvSpPr>
          <p:cNvPr id="9"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000" i="0" u="none" strike="noStrike" kern="1200" cap="none" spc="0" normalizeH="0" baseline="0" noProof="0" dirty="0">
              <a:ln>
                <a:noFill/>
              </a:ln>
              <a:effectLst/>
              <a:uLnTx/>
              <a:uFillTx/>
              <a:latin typeface="Univers" pitchFamily="34" charset="0"/>
              <a:ea typeface="+mn-ea"/>
              <a:cs typeface="+mn-cs"/>
            </a:endParaRPr>
          </a:p>
        </p:txBody>
      </p:sp>
    </p:spTree>
    <p:extLst>
      <p:ext uri="{BB962C8B-B14F-4D97-AF65-F5344CB8AC3E}">
        <p14:creationId xmlns:p14="http://schemas.microsoft.com/office/powerpoint/2010/main" val="400492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417320" y="1005840"/>
            <a:ext cx="7269480" cy="390881"/>
          </a:xfrm>
        </p:spPr>
        <p:txBody>
          <a:bodyPr/>
          <a:lstStyle/>
          <a:p>
            <a:pPr>
              <a:defRPr/>
            </a:pPr>
            <a:r>
              <a:rPr lang="en-US" dirty="0">
                <a:latin typeface="Univers"/>
              </a:rPr>
              <a:t>FINANCIAL </a:t>
            </a:r>
            <a:r>
              <a:rPr lang="en-US" dirty="0">
                <a:solidFill>
                  <a:srgbClr val="B11116"/>
                </a:solidFill>
                <a:latin typeface="Univers"/>
              </a:rPr>
              <a:t>PERFORMANCE SUMMARY</a:t>
            </a:r>
            <a:endParaRPr lang="en-IN" dirty="0">
              <a:solidFill>
                <a:srgbClr val="B11116"/>
              </a:solidFill>
              <a:latin typeface="Univers"/>
            </a:endParaRPr>
          </a:p>
        </p:txBody>
      </p:sp>
      <p:sp>
        <p:nvSpPr>
          <p:cNvPr id="6" name="Text Placeholder 1"/>
          <p:cNvSpPr>
            <a:spLocks noGrp="1"/>
          </p:cNvSpPr>
          <p:nvPr>
            <p:ph type="body" sz="quarter" idx="10"/>
          </p:nvPr>
        </p:nvSpPr>
        <p:spPr>
          <a:xfrm>
            <a:off x="1417319" y="1336936"/>
            <a:ext cx="5003577" cy="351190"/>
          </a:xfrm>
        </p:spPr>
        <p:txBody>
          <a:bodyPr/>
          <a:lstStyle/>
          <a:p>
            <a:pPr>
              <a:defRPr/>
            </a:pPr>
            <a:r>
              <a:rPr lang="en-US" dirty="0">
                <a:latin typeface="Univers"/>
                <a:cs typeface="Times New Roman" panose="02020603050405020304" pitchFamily="18" charset="0"/>
              </a:rPr>
              <a:t>Consolidated Performance Highlights</a:t>
            </a:r>
            <a:endParaRPr lang="en-IN" dirty="0">
              <a:latin typeface="Univers"/>
              <a:cs typeface="Times New Roman" panose="02020603050405020304" pitchFamily="18" charset="0"/>
            </a:endParaRPr>
          </a:p>
        </p:txBody>
      </p:sp>
      <p:sp>
        <p:nvSpPr>
          <p:cNvPr id="7"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00" i="0" u="none" strike="noStrike" kern="1200" cap="none" spc="0" normalizeH="0" baseline="0" noProof="0" dirty="0">
              <a:ln>
                <a:noFill/>
              </a:ln>
              <a:effectLst/>
              <a:uLnTx/>
              <a:uFillTx/>
              <a:latin typeface="Univers"/>
            </a:endParaRPr>
          </a:p>
        </p:txBody>
      </p:sp>
      <p:sp>
        <p:nvSpPr>
          <p:cNvPr id="13" name="Text Placeholder 1">
            <a:extLst>
              <a:ext uri="{FF2B5EF4-FFF2-40B4-BE49-F238E27FC236}">
                <a16:creationId xmlns:a16="http://schemas.microsoft.com/office/drawing/2014/main" id="{5A0D5FF8-5BF4-4851-8CAA-A1200A6B1EB8}"/>
              </a:ext>
            </a:extLst>
          </p:cNvPr>
          <p:cNvSpPr txBox="1">
            <a:spLocks/>
          </p:cNvSpPr>
          <p:nvPr/>
        </p:nvSpPr>
        <p:spPr>
          <a:xfrm>
            <a:off x="1496290" y="4407042"/>
            <a:ext cx="7286203" cy="1302921"/>
          </a:xfrm>
          <a:prstGeom prst="rect">
            <a:avLst/>
          </a:prstGeom>
        </p:spPr>
        <p:txBody>
          <a:bodyPr wrap="square">
            <a:spAutoFit/>
          </a:bodyPr>
          <a:lstStyle>
            <a:lvl1pPr marL="342900" indent="-342900" algn="l" defTabSz="914400" rtl="0" eaLnBrk="1" latinLnBrk="0" hangingPunct="1">
              <a:lnSpc>
                <a:spcPct val="100000"/>
              </a:lnSpc>
              <a:spcBef>
                <a:spcPts val="0"/>
              </a:spcBef>
              <a:buFont typeface="Arial" pitchFamily="34" charset="0"/>
              <a:buNone/>
              <a:defRPr sz="1600" b="1" kern="1200">
                <a:solidFill>
                  <a:schemeClr val="tx1">
                    <a:lumMod val="50000"/>
                    <a:lumOff val="50000"/>
                  </a:schemeClr>
                </a:solidFill>
                <a:latin typeface="Univers" pitchFamily="34" charset="0"/>
                <a:ea typeface="+mn-ea"/>
                <a:cs typeface="+mn-cs"/>
              </a:defRPr>
            </a:lvl1pPr>
            <a:lvl2pPr marL="742950" marR="0" indent="-285750" algn="l" defTabSz="914400" rtl="0" eaLnBrk="1" fontAlgn="auto" latinLnBrk="0" hangingPunct="1">
              <a:lnSpc>
                <a:spcPct val="150000"/>
              </a:lnSpc>
              <a:spcBef>
                <a:spcPct val="20000"/>
              </a:spcBef>
              <a:spcAft>
                <a:spcPts val="0"/>
              </a:spcAft>
              <a:buClrTx/>
              <a:buSzTx/>
              <a:buFont typeface="Arial" pitchFamily="34" charset="0"/>
              <a:buNone/>
              <a:tabLst/>
              <a:defRPr sz="2800" kern="1200">
                <a:solidFill>
                  <a:schemeClr val="tx1">
                    <a:lumMod val="9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lgn="just">
              <a:spcBef>
                <a:spcPts val="200"/>
              </a:spcBef>
              <a:spcAft>
                <a:spcPts val="200"/>
              </a:spcAft>
              <a:buFont typeface="Arial" pitchFamily="34" charset="0"/>
              <a:buChar char="•"/>
            </a:pPr>
            <a:r>
              <a:rPr lang="en-US" sz="1200" b="0" dirty="0">
                <a:solidFill>
                  <a:schemeClr val="tx1"/>
                </a:solidFill>
                <a:cs typeface="Times New Roman" panose="02020603050405020304" pitchFamily="18" charset="0"/>
              </a:rPr>
              <a:t>H1 FY2020 revenues from the Aerospace &amp; Defense segment increased by 5.7% y-o-y. Automotive and Metallurgy and Hydraulics segments decreased by 14.9% and 9.5%, respectively on a y-o-y basis.</a:t>
            </a:r>
          </a:p>
          <a:p>
            <a:pPr marL="171450" indent="-171450" algn="just">
              <a:spcBef>
                <a:spcPts val="200"/>
              </a:spcBef>
              <a:spcAft>
                <a:spcPts val="200"/>
              </a:spcAft>
              <a:buFont typeface="Arial" pitchFamily="34" charset="0"/>
              <a:buChar char="•"/>
            </a:pPr>
            <a:r>
              <a:rPr lang="en-US" sz="1200" b="0" dirty="0">
                <a:solidFill>
                  <a:schemeClr val="tx1"/>
                </a:solidFill>
                <a:cs typeface="Times New Roman" panose="02020603050405020304" pitchFamily="18" charset="0"/>
              </a:rPr>
              <a:t>H1 FY2020 overall EBITDA increased by 25.1% y-o-y with margin </a:t>
            </a:r>
            <a:r>
              <a:rPr lang="en-IN" sz="1200" b="0" dirty="0">
                <a:solidFill>
                  <a:schemeClr val="tx1"/>
                </a:solidFill>
                <a:cs typeface="Times New Roman" panose="02020603050405020304" pitchFamily="18" charset="0"/>
              </a:rPr>
              <a:t>of 15.1%.</a:t>
            </a:r>
          </a:p>
          <a:p>
            <a:pPr marL="171450" indent="-171450" algn="just">
              <a:spcBef>
                <a:spcPts val="200"/>
              </a:spcBef>
              <a:spcAft>
                <a:spcPts val="200"/>
              </a:spcAft>
              <a:buFont typeface="Arial" pitchFamily="34" charset="0"/>
              <a:buChar char="•"/>
            </a:pPr>
            <a:r>
              <a:rPr lang="en-US" sz="1200" b="0" dirty="0">
                <a:solidFill>
                  <a:schemeClr val="tx1"/>
                </a:solidFill>
                <a:cs typeface="Times New Roman" panose="02020603050405020304" pitchFamily="18" charset="0"/>
              </a:rPr>
              <a:t>Adjusted for the above, EBITDA for Q2 FY2020 would have been Rs. 346 million, a decrease of 18.8% y-o-y and at 10.8% margin.</a:t>
            </a:r>
          </a:p>
        </p:txBody>
      </p:sp>
      <p:sp>
        <p:nvSpPr>
          <p:cNvPr id="14" name="TextBox 13">
            <a:extLst>
              <a:ext uri="{FF2B5EF4-FFF2-40B4-BE49-F238E27FC236}">
                <a16:creationId xmlns:a16="http://schemas.microsoft.com/office/drawing/2014/main" id="{C59ACBC1-5D6B-45D8-9B2B-BCCCC27890ED}"/>
              </a:ext>
            </a:extLst>
          </p:cNvPr>
          <p:cNvSpPr txBox="1"/>
          <p:nvPr/>
        </p:nvSpPr>
        <p:spPr>
          <a:xfrm>
            <a:off x="1398396" y="5943512"/>
            <a:ext cx="7476649" cy="553998"/>
          </a:xfrm>
          <a:prstGeom prst="rect">
            <a:avLst/>
          </a:prstGeom>
          <a:noFill/>
        </p:spPr>
        <p:txBody>
          <a:bodyPr wrap="square" rtlCol="0">
            <a:spAutoFit/>
          </a:bodyPr>
          <a:lstStyle/>
          <a:p>
            <a:r>
              <a:rPr lang="en-US" sz="1000" dirty="0"/>
              <a:t>Note: </a:t>
            </a:r>
          </a:p>
          <a:p>
            <a:pPr marL="228600" indent="-228600">
              <a:buFont typeface="+mj-lt"/>
              <a:buAutoNum type="arabicPeriod"/>
            </a:pPr>
            <a:r>
              <a:rPr lang="en-IN" sz="1000" dirty="0"/>
              <a:t>The result / numbers are presented excluding Discontinued operations</a:t>
            </a:r>
          </a:p>
          <a:p>
            <a:pPr marL="228600" indent="-228600">
              <a:buFont typeface="+mj-lt"/>
              <a:buAutoNum type="arabicPeriod"/>
            </a:pPr>
            <a:r>
              <a:rPr lang="en-US" sz="1000" dirty="0"/>
              <a:t>EBITDA adjusted for the impact of IND AS 116 to make it comparable with corresponding period previous year </a:t>
            </a:r>
          </a:p>
        </p:txBody>
      </p:sp>
      <p:graphicFrame>
        <p:nvGraphicFramePr>
          <p:cNvPr id="9" name="Table 8">
            <a:extLst>
              <a:ext uri="{FF2B5EF4-FFF2-40B4-BE49-F238E27FC236}">
                <a16:creationId xmlns:a16="http://schemas.microsoft.com/office/drawing/2014/main" id="{DFEFC984-9363-47CD-BEB6-3271697F79AE}"/>
              </a:ext>
            </a:extLst>
          </p:cNvPr>
          <p:cNvGraphicFramePr>
            <a:graphicFrameLocks noGrp="1"/>
          </p:cNvGraphicFramePr>
          <p:nvPr>
            <p:extLst>
              <p:ext uri="{D42A27DB-BD31-4B8C-83A1-F6EECF244321}">
                <p14:modId xmlns:p14="http://schemas.microsoft.com/office/powerpoint/2010/main" val="1696257977"/>
              </p:ext>
            </p:extLst>
          </p:nvPr>
        </p:nvGraphicFramePr>
        <p:xfrm>
          <a:off x="1496290" y="1664211"/>
          <a:ext cx="7498619" cy="2630888"/>
        </p:xfrm>
        <a:graphic>
          <a:graphicData uri="http://schemas.openxmlformats.org/drawingml/2006/table">
            <a:tbl>
              <a:tblPr firstRow="1" bandRow="1">
                <a:tableStyleId>{073A0DAA-6AF3-43AB-8588-CEC1D06C72B9}</a:tableStyleId>
              </a:tblPr>
              <a:tblGrid>
                <a:gridCol w="1612131">
                  <a:extLst>
                    <a:ext uri="{9D8B030D-6E8A-4147-A177-3AD203B41FA5}">
                      <a16:colId xmlns:a16="http://schemas.microsoft.com/office/drawing/2014/main" val="20000"/>
                    </a:ext>
                  </a:extLst>
                </a:gridCol>
                <a:gridCol w="735811">
                  <a:extLst>
                    <a:ext uri="{9D8B030D-6E8A-4147-A177-3AD203B41FA5}">
                      <a16:colId xmlns:a16="http://schemas.microsoft.com/office/drawing/2014/main" val="20001"/>
                    </a:ext>
                  </a:extLst>
                </a:gridCol>
                <a:gridCol w="735811">
                  <a:extLst>
                    <a:ext uri="{9D8B030D-6E8A-4147-A177-3AD203B41FA5}">
                      <a16:colId xmlns:a16="http://schemas.microsoft.com/office/drawing/2014/main" val="20002"/>
                    </a:ext>
                  </a:extLst>
                </a:gridCol>
                <a:gridCol w="735811">
                  <a:extLst>
                    <a:ext uri="{9D8B030D-6E8A-4147-A177-3AD203B41FA5}">
                      <a16:colId xmlns:a16="http://schemas.microsoft.com/office/drawing/2014/main" val="20003"/>
                    </a:ext>
                  </a:extLst>
                </a:gridCol>
                <a:gridCol w="735811">
                  <a:extLst>
                    <a:ext uri="{9D8B030D-6E8A-4147-A177-3AD203B41FA5}">
                      <a16:colId xmlns:a16="http://schemas.microsoft.com/office/drawing/2014/main" val="20004"/>
                    </a:ext>
                  </a:extLst>
                </a:gridCol>
                <a:gridCol w="735811">
                  <a:extLst>
                    <a:ext uri="{9D8B030D-6E8A-4147-A177-3AD203B41FA5}">
                      <a16:colId xmlns:a16="http://schemas.microsoft.com/office/drawing/2014/main" val="20005"/>
                    </a:ext>
                  </a:extLst>
                </a:gridCol>
                <a:gridCol w="735811">
                  <a:extLst>
                    <a:ext uri="{9D8B030D-6E8A-4147-A177-3AD203B41FA5}">
                      <a16:colId xmlns:a16="http://schemas.microsoft.com/office/drawing/2014/main" val="2949838965"/>
                    </a:ext>
                  </a:extLst>
                </a:gridCol>
                <a:gridCol w="735811">
                  <a:extLst>
                    <a:ext uri="{9D8B030D-6E8A-4147-A177-3AD203B41FA5}">
                      <a16:colId xmlns:a16="http://schemas.microsoft.com/office/drawing/2014/main" val="3074012020"/>
                    </a:ext>
                  </a:extLst>
                </a:gridCol>
                <a:gridCol w="735811">
                  <a:extLst>
                    <a:ext uri="{9D8B030D-6E8A-4147-A177-3AD203B41FA5}">
                      <a16:colId xmlns:a16="http://schemas.microsoft.com/office/drawing/2014/main" val="273873226"/>
                    </a:ext>
                  </a:extLst>
                </a:gridCol>
              </a:tblGrid>
              <a:tr h="216894">
                <a:tc rowSpan="3">
                  <a:txBody>
                    <a:bodyPr/>
                    <a:lstStyle/>
                    <a:p>
                      <a:pPr algn="l" fontAlgn="ctr"/>
                      <a:r>
                        <a:rPr lang="en-US" sz="950" b="1" u="none" strike="noStrike" dirty="0">
                          <a:solidFill>
                            <a:schemeClr val="bg1"/>
                          </a:solidFill>
                          <a:latin typeface="Univers" panose="020B0503020202020204" pitchFamily="34" charset="0"/>
                        </a:rPr>
                        <a:t>Rs. Million</a:t>
                      </a:r>
                      <a:endParaRPr lang="en-US" sz="950" b="1" i="0" u="none" strike="noStrike" dirty="0">
                        <a:solidFill>
                          <a:schemeClr val="bg1"/>
                        </a:solidFill>
                        <a:latin typeface="Univers" panose="020B0503020202020204" pitchFamily="34" charset="0"/>
                      </a:endParaRP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rowSpan="2" gridSpan="2">
                  <a:txBody>
                    <a:bodyPr/>
                    <a:lstStyle/>
                    <a:p>
                      <a:pPr algn="ctr" fontAlgn="ctr"/>
                      <a:r>
                        <a:rPr lang="en-US" sz="950" b="1" u="none" strike="noStrike" dirty="0">
                          <a:solidFill>
                            <a:schemeClr val="bg1"/>
                          </a:solidFill>
                          <a:latin typeface="Univers" panose="020B0503020202020204" pitchFamily="34" charset="0"/>
                        </a:rPr>
                        <a:t>Q2</a:t>
                      </a:r>
                      <a:endParaRPr lang="en-US" sz="950" b="1" i="0" u="none" strike="noStrike" dirty="0">
                        <a:solidFill>
                          <a:schemeClr val="bg1"/>
                        </a:solidFill>
                        <a:latin typeface="Univers" panose="020B0503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rowSpan="2" hMerge="1">
                  <a:txBody>
                    <a:bodyPr/>
                    <a:lstStyle/>
                    <a:p>
                      <a:endParaRPr lang="en-US"/>
                    </a:p>
                  </a:txBody>
                  <a:tcPr/>
                </a:tc>
                <a:tc rowSpan="3">
                  <a:txBody>
                    <a:bodyPr/>
                    <a:lstStyle/>
                    <a:p>
                      <a:pPr algn="ctr" fontAlgn="ctr"/>
                      <a:r>
                        <a:rPr lang="en-US" sz="950" b="1" i="1" u="none" strike="noStrike" dirty="0">
                          <a:solidFill>
                            <a:schemeClr val="bg1"/>
                          </a:solidFill>
                          <a:latin typeface="Univers" panose="020B0503020202020204" pitchFamily="34" charset="0"/>
                        </a:rPr>
                        <a:t>y-o-y </a:t>
                      </a:r>
                    </a:p>
                    <a:p>
                      <a:pPr algn="ctr" fontAlgn="ctr"/>
                      <a:r>
                        <a:rPr lang="en-US" sz="950" b="1" i="1" u="none" strike="noStrike" dirty="0">
                          <a:solidFill>
                            <a:schemeClr val="bg1"/>
                          </a:solidFill>
                          <a:latin typeface="Univers" panose="020B0503020202020204" pitchFamily="34" charset="0"/>
                        </a:rPr>
                        <a:t>Growth</a:t>
                      </a:r>
                      <a:r>
                        <a:rPr lang="en-US" sz="950" b="1" i="1" u="none" strike="noStrike" baseline="0" dirty="0">
                          <a:solidFill>
                            <a:schemeClr val="bg1"/>
                          </a:solidFill>
                          <a:latin typeface="Univers" panose="020B0503020202020204" pitchFamily="34" charset="0"/>
                        </a:rPr>
                        <a:t> </a:t>
                      </a:r>
                      <a:r>
                        <a:rPr lang="en-US" sz="950" b="1" i="1" u="none" strike="noStrike" dirty="0">
                          <a:solidFill>
                            <a:schemeClr val="bg1"/>
                          </a:solidFill>
                          <a:latin typeface="Univers" panose="020B0503020202020204" pitchFamily="34" charset="0"/>
                        </a:rPr>
                        <a:t>(%)</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rowSpan="2">
                  <a:txBody>
                    <a:bodyPr/>
                    <a:lstStyle/>
                    <a:p>
                      <a:pPr algn="ctr" fontAlgn="ctr"/>
                      <a:r>
                        <a:rPr lang="en-US" sz="950" b="1" i="0" u="none" strike="noStrike" dirty="0">
                          <a:solidFill>
                            <a:schemeClr val="bg1"/>
                          </a:solidFill>
                          <a:latin typeface="Univers" panose="020B0503020202020204" pitchFamily="34" charset="0"/>
                        </a:rPr>
                        <a:t>Q1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rowSpan="3">
                  <a:txBody>
                    <a:bodyPr/>
                    <a:lstStyle/>
                    <a:p>
                      <a:pPr algn="ctr" fontAlgn="ctr"/>
                      <a:r>
                        <a:rPr lang="en-US" sz="950" b="1" i="1" u="none" strike="noStrike" dirty="0">
                          <a:solidFill>
                            <a:schemeClr val="bg1"/>
                          </a:solidFill>
                          <a:latin typeface="Univers" panose="020B0503020202020204" pitchFamily="34" charset="0"/>
                        </a:rPr>
                        <a:t>q-o-q </a:t>
                      </a:r>
                    </a:p>
                    <a:p>
                      <a:pPr algn="ctr" fontAlgn="ctr"/>
                      <a:r>
                        <a:rPr lang="en-US" sz="950" b="1" i="1" u="none" strike="noStrike" dirty="0">
                          <a:solidFill>
                            <a:schemeClr val="bg1"/>
                          </a:solidFill>
                          <a:latin typeface="Univers" panose="020B0503020202020204" pitchFamily="34" charset="0"/>
                        </a:rPr>
                        <a:t>Growth</a:t>
                      </a:r>
                      <a:r>
                        <a:rPr lang="en-US" sz="950" b="1" i="1" u="none" strike="noStrike" baseline="0" dirty="0">
                          <a:solidFill>
                            <a:schemeClr val="bg1"/>
                          </a:solidFill>
                          <a:latin typeface="Univers" panose="020B0503020202020204" pitchFamily="34" charset="0"/>
                        </a:rPr>
                        <a:t> </a:t>
                      </a:r>
                      <a:r>
                        <a:rPr lang="en-US" sz="950" b="1" i="1" u="none" strike="noStrike" dirty="0">
                          <a:solidFill>
                            <a:schemeClr val="bg1"/>
                          </a:solidFill>
                          <a:latin typeface="Univers" panose="020B0503020202020204" pitchFamily="34" charset="0"/>
                        </a:rPr>
                        <a:t>(%)</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gridSpan="2">
                  <a:txBody>
                    <a:bodyPr/>
                    <a:lstStyle/>
                    <a:p>
                      <a:pPr algn="ctr" fontAlgn="ctr"/>
                      <a:r>
                        <a:rPr lang="en-US" sz="950" b="1" u="none" strike="noStrike" dirty="0">
                          <a:solidFill>
                            <a:schemeClr val="bg1"/>
                          </a:solidFill>
                          <a:latin typeface="Univers" panose="020B0503020202020204" pitchFamily="34" charset="0"/>
                        </a:rPr>
                        <a:t>H1</a:t>
                      </a:r>
                      <a:endParaRPr lang="en-US" sz="950" b="1" i="0" u="none" strike="noStrike" dirty="0">
                        <a:solidFill>
                          <a:schemeClr val="bg1"/>
                        </a:solidFill>
                        <a:latin typeface="Univers" panose="020B0503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rowSpan="3">
                  <a:txBody>
                    <a:bodyPr/>
                    <a:lstStyle/>
                    <a:p>
                      <a:pPr algn="ctr" fontAlgn="ctr"/>
                      <a:r>
                        <a:rPr lang="en-US" sz="950" b="1" i="1" u="none" strike="noStrike" dirty="0">
                          <a:solidFill>
                            <a:schemeClr val="bg1"/>
                          </a:solidFill>
                          <a:latin typeface="Univers" panose="020B0503020202020204" pitchFamily="34" charset="0"/>
                        </a:rPr>
                        <a:t>y-o-y </a:t>
                      </a:r>
                    </a:p>
                    <a:p>
                      <a:pPr algn="ctr" fontAlgn="ctr"/>
                      <a:r>
                        <a:rPr lang="en-US" sz="950" b="1" i="1" u="none" strike="noStrike" dirty="0">
                          <a:solidFill>
                            <a:schemeClr val="bg1"/>
                          </a:solidFill>
                          <a:latin typeface="Univers" panose="020B0503020202020204" pitchFamily="34" charset="0"/>
                        </a:rPr>
                        <a:t>Growth</a:t>
                      </a:r>
                      <a:r>
                        <a:rPr lang="en-US" sz="950" b="1" i="1" u="none" strike="noStrike" baseline="0" dirty="0">
                          <a:solidFill>
                            <a:schemeClr val="bg1"/>
                          </a:solidFill>
                          <a:latin typeface="Univers" panose="020B0503020202020204" pitchFamily="34" charset="0"/>
                        </a:rPr>
                        <a:t> </a:t>
                      </a:r>
                      <a:r>
                        <a:rPr lang="en-US" sz="950" b="1" i="1" u="none" strike="noStrike" dirty="0">
                          <a:solidFill>
                            <a:schemeClr val="bg1"/>
                          </a:solidFill>
                          <a:latin typeface="Univers" panose="020B0503020202020204" pitchFamily="34" charset="0"/>
                        </a:rPr>
                        <a:t>(%)</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extLst>
                  <a:ext uri="{0D108BD9-81ED-4DB2-BD59-A6C34878D82A}">
                    <a16:rowId xmlns:a16="http://schemas.microsoft.com/office/drawing/2014/main" val="10000"/>
                  </a:ext>
                </a:extLst>
              </a:tr>
              <a:tr h="0">
                <a:tc vMerge="1">
                  <a:txBody>
                    <a:bodyPr/>
                    <a:lstStyle/>
                    <a:p>
                      <a:endParaRPr lang="en-US"/>
                    </a:p>
                  </a:txBody>
                  <a:tcPr/>
                </a:tc>
                <a:tc gridSpan="2" vMerge="1">
                  <a:txBody>
                    <a:bodyPr/>
                    <a:lstStyle/>
                    <a:p>
                      <a:pPr algn="ctr" fontAlgn="ctr"/>
                      <a:endParaRPr lang="en-US" sz="1000" b="1" i="0" u="none" strike="noStrike" dirty="0">
                        <a:solidFill>
                          <a:schemeClr val="bg1"/>
                        </a:solidFill>
                        <a:latin typeface="Univers" panose="020B0503020202020204"/>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hMerge="1" vMerge="1">
                  <a:txBody>
                    <a:bodyPr/>
                    <a:lstStyle/>
                    <a:p>
                      <a:endParaRPr lang="en-US"/>
                    </a:p>
                  </a:txBody>
                  <a:tcPr/>
                </a:tc>
                <a:tc vMerge="1">
                  <a:txBody>
                    <a:bodyPr/>
                    <a:lstStyle/>
                    <a:p>
                      <a:endParaRPr lang="en-US"/>
                    </a:p>
                  </a:txBody>
                  <a:tcPr/>
                </a:tc>
                <a:tc vMerge="1">
                  <a:txBody>
                    <a:bodyPr/>
                    <a:lstStyle/>
                    <a:p>
                      <a:pPr algn="ctr" fontAlgn="ctr"/>
                      <a:endParaRPr lang="en-US" sz="1000" b="1" i="0" u="none" strike="noStrike" dirty="0">
                        <a:solidFill>
                          <a:schemeClr val="bg1"/>
                        </a:solidFill>
                        <a:latin typeface="Univers" panose="020B0503020202020204"/>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vMerge="1">
                  <a:txBody>
                    <a:bodyPr/>
                    <a:lstStyle/>
                    <a:p>
                      <a:endParaRPr lang="en-US"/>
                    </a:p>
                  </a:txBody>
                  <a:tcPr/>
                </a:tc>
                <a:tc rowSpan="2">
                  <a:txBody>
                    <a:bodyPr/>
                    <a:lstStyle/>
                    <a:p>
                      <a:pPr marL="0" algn="ctr" defTabSz="914400" rtl="0" eaLnBrk="1" fontAlgn="ctr" latinLnBrk="0" hangingPunct="1"/>
                      <a:r>
                        <a:rPr lang="en-US" sz="950" b="1" u="none" strike="noStrike" kern="1200" dirty="0">
                          <a:solidFill>
                            <a:schemeClr val="bg1"/>
                          </a:solidFill>
                          <a:latin typeface="Univers" panose="020B0503020202020204" pitchFamily="34" charset="0"/>
                          <a:ea typeface="+mn-ea"/>
                          <a:cs typeface="+mn-cs"/>
                        </a:rPr>
                        <a:t>FY20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6767"/>
                    </a:solidFill>
                  </a:tcPr>
                </a:tc>
                <a:tc rowSpan="2">
                  <a:txBody>
                    <a:bodyPr/>
                    <a:lstStyle/>
                    <a:p>
                      <a:pPr marL="0" algn="ctr" defTabSz="914400" rtl="0" eaLnBrk="1" fontAlgn="ctr" latinLnBrk="0" hangingPunct="1"/>
                      <a:r>
                        <a:rPr lang="en-US" sz="950" b="1" u="none" strike="noStrike" kern="1200" dirty="0">
                          <a:solidFill>
                            <a:schemeClr val="bg1"/>
                          </a:solidFill>
                          <a:latin typeface="Univers" panose="020B0503020202020204" pitchFamily="34" charset="0"/>
                          <a:ea typeface="+mn-ea"/>
                          <a:cs typeface="+mn-cs"/>
                        </a:rPr>
                        <a:t>FY19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76767"/>
                    </a:solidFill>
                  </a:tcPr>
                </a:tc>
                <a:tc vMerge="1">
                  <a:txBody>
                    <a:bodyPr/>
                    <a:lstStyle/>
                    <a:p>
                      <a:endParaRPr lang="en-US"/>
                    </a:p>
                  </a:txBody>
                  <a:tcPr/>
                </a:tc>
                <a:extLst>
                  <a:ext uri="{0D108BD9-81ED-4DB2-BD59-A6C34878D82A}">
                    <a16:rowId xmlns:a16="http://schemas.microsoft.com/office/drawing/2014/main" val="1430160648"/>
                  </a:ext>
                </a:extLst>
              </a:tr>
              <a:tr h="216894">
                <a:tc vMerge="1">
                  <a:txBody>
                    <a:bodyPr/>
                    <a:lstStyle/>
                    <a:p>
                      <a:endParaRPr lang="en-US"/>
                    </a:p>
                  </a:txBody>
                  <a:tcPr/>
                </a:tc>
                <a:tc>
                  <a:txBody>
                    <a:bodyPr/>
                    <a:lstStyle/>
                    <a:p>
                      <a:pPr algn="ctr" fontAlgn="ctr"/>
                      <a:r>
                        <a:rPr lang="en-US" sz="950" b="1" u="none" strike="noStrike" dirty="0">
                          <a:solidFill>
                            <a:schemeClr val="bg1"/>
                          </a:solidFill>
                          <a:latin typeface="Univers" panose="020B0503020202020204" pitchFamily="34" charset="0"/>
                        </a:rPr>
                        <a:t>FY20</a:t>
                      </a:r>
                      <a:endParaRPr lang="en-US" sz="950" b="1" i="0" u="none" strike="noStrike" dirty="0">
                        <a:solidFill>
                          <a:schemeClr val="bg1"/>
                        </a:solidFill>
                        <a:latin typeface="Univers" panose="020B0503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fontAlgn="ctr"/>
                      <a:r>
                        <a:rPr lang="en-US" sz="950" b="1" u="none" strike="noStrike" dirty="0">
                          <a:solidFill>
                            <a:schemeClr val="bg1"/>
                          </a:solidFill>
                          <a:latin typeface="Univers" panose="020B0503020202020204" pitchFamily="34" charset="0"/>
                        </a:rPr>
                        <a:t>FY19</a:t>
                      </a:r>
                      <a:endParaRPr lang="en-US" sz="950" b="1" i="0" u="none" strike="noStrike" dirty="0">
                        <a:solidFill>
                          <a:schemeClr val="bg1"/>
                        </a:solidFill>
                        <a:latin typeface="Univers" panose="020B0503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vMerge="1">
                  <a:txBody>
                    <a:bodyPr/>
                    <a:lstStyle/>
                    <a:p>
                      <a:endParaRPr lang="en-US"/>
                    </a:p>
                  </a:txBody>
                  <a:tcPr/>
                </a:tc>
                <a:tc>
                  <a:txBody>
                    <a:bodyPr/>
                    <a:lstStyle/>
                    <a:p>
                      <a:pPr algn="ctr" fontAlgn="ctr"/>
                      <a:r>
                        <a:rPr lang="en-US" sz="950" b="1" i="0" u="none" strike="noStrike" dirty="0">
                          <a:solidFill>
                            <a:schemeClr val="bg1"/>
                          </a:solidFill>
                          <a:latin typeface="Univers" panose="020B0503020202020204" pitchFamily="34" charset="0"/>
                        </a:rPr>
                        <a:t>FY20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vMerge="1">
                  <a:txBody>
                    <a:bodyPr/>
                    <a:lstStyle/>
                    <a:p>
                      <a:endParaRPr lang="en-IN"/>
                    </a:p>
                  </a:txBody>
                  <a:tcPr/>
                </a:tc>
                <a:tc vMerge="1">
                  <a:txBody>
                    <a:bodyPr/>
                    <a:lstStyle/>
                    <a:p>
                      <a:pPr algn="ctr" fontAlgn="ctr"/>
                      <a:r>
                        <a:rPr lang="en-US" sz="1000" b="1" u="none" strike="noStrike" dirty="0">
                          <a:solidFill>
                            <a:schemeClr val="bg1"/>
                          </a:solidFill>
                          <a:latin typeface="Univers" panose="020B0503020202020204"/>
                        </a:rPr>
                        <a:t>FY19</a:t>
                      </a:r>
                      <a:endParaRPr lang="en-US" sz="1000" b="1" i="0" u="none" strike="noStrike" dirty="0">
                        <a:solidFill>
                          <a:schemeClr val="bg1"/>
                        </a:solidFill>
                        <a:latin typeface="Univers" panose="020B0503020202020204"/>
                      </a:endParaRPr>
                    </a:p>
                  </a:txBody>
                  <a:tcPr marL="45720" marR="45720" anchor="ctr">
                    <a:solidFill>
                      <a:srgbClr val="676767"/>
                    </a:solidFill>
                  </a:tcPr>
                </a:tc>
                <a:tc vMerge="1">
                  <a:txBody>
                    <a:bodyPr/>
                    <a:lstStyle/>
                    <a:p>
                      <a:pPr algn="ctr" fontAlgn="ctr"/>
                      <a:r>
                        <a:rPr lang="en-US" sz="1000" b="1" u="none" strike="noStrike" dirty="0">
                          <a:solidFill>
                            <a:schemeClr val="bg1"/>
                          </a:solidFill>
                          <a:latin typeface="Univers" panose="020B0503020202020204"/>
                        </a:rPr>
                        <a:t>FY18</a:t>
                      </a:r>
                      <a:endParaRPr lang="en-US" sz="1000" b="1" i="0" u="none" strike="noStrike" dirty="0">
                        <a:solidFill>
                          <a:schemeClr val="bg1"/>
                        </a:solidFill>
                        <a:latin typeface="Univers" panose="020B0503020202020204"/>
                      </a:endParaRPr>
                    </a:p>
                  </a:txBody>
                  <a:tcPr marL="45720" marR="45720" anchor="ctr">
                    <a:solidFill>
                      <a:srgbClr val="676767"/>
                    </a:solidFill>
                  </a:tcPr>
                </a:tc>
                <a:tc vMerge="1">
                  <a:txBody>
                    <a:bodyPr/>
                    <a:lstStyle/>
                    <a:p>
                      <a:endParaRPr lang="en-US"/>
                    </a:p>
                  </a:txBody>
                  <a:tcPr/>
                </a:tc>
                <a:extLst>
                  <a:ext uri="{0D108BD9-81ED-4DB2-BD59-A6C34878D82A}">
                    <a16:rowId xmlns:a16="http://schemas.microsoft.com/office/drawing/2014/main" val="10001"/>
                  </a:ext>
                </a:extLst>
              </a:tr>
              <a:tr h="227085">
                <a:tc>
                  <a:txBody>
                    <a:bodyPr/>
                    <a:lstStyle/>
                    <a:p>
                      <a:pPr marL="87313" indent="0" algn="l" fontAlgn="ctr"/>
                      <a:r>
                        <a:rPr lang="en-IN" sz="950" b="0" i="0" u="none" strike="noStrike" dirty="0">
                          <a:solidFill>
                            <a:srgbClr val="000000"/>
                          </a:solidFill>
                          <a:latin typeface="Univers" panose="020B0503020202020204" pitchFamily="34" charset="0"/>
                        </a:rPr>
                        <a:t>Revenue</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dirty="0">
                          <a:solidFill>
                            <a:srgbClr val="000000"/>
                          </a:solidFill>
                          <a:effectLst/>
                          <a:latin typeface="Univers" panose="020B0503020202020204" pitchFamily="34" charset="0"/>
                        </a:rPr>
                        <a:t>3,205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a:solidFill>
                            <a:srgbClr val="000000"/>
                          </a:solidFill>
                          <a:effectLst/>
                          <a:latin typeface="Univers" panose="020B0503020202020204" pitchFamily="34" charset="0"/>
                        </a:rPr>
                        <a:t>3,699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a:solidFill>
                            <a:srgbClr val="000000"/>
                          </a:solidFill>
                          <a:effectLst/>
                          <a:latin typeface="Univers" panose="020B0503020202020204" pitchFamily="34" charset="0"/>
                        </a:rPr>
                        <a:t>(13.4)%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a:solidFill>
                            <a:srgbClr val="000000"/>
                          </a:solidFill>
                          <a:effectLst/>
                          <a:latin typeface="Univers" panose="020B0503020202020204" pitchFamily="34" charset="0"/>
                        </a:rPr>
                        <a:t>3,747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a:solidFill>
                            <a:srgbClr val="000000"/>
                          </a:solidFill>
                          <a:effectLst/>
                          <a:latin typeface="Univers" panose="020B0503020202020204" pitchFamily="34" charset="0"/>
                        </a:rPr>
                        <a:t>(14.5)%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a:solidFill>
                            <a:srgbClr val="000000"/>
                          </a:solidFill>
                          <a:effectLst/>
                          <a:latin typeface="Univers" panose="020B0503020202020204" pitchFamily="34" charset="0"/>
                        </a:rPr>
                        <a:t>6,952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a:solidFill>
                            <a:srgbClr val="000000"/>
                          </a:solidFill>
                          <a:effectLst/>
                          <a:latin typeface="Univers" panose="020B0503020202020204" pitchFamily="34" charset="0"/>
                        </a:rPr>
                        <a:t>7,489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a:solidFill>
                            <a:srgbClr val="000000"/>
                          </a:solidFill>
                          <a:effectLst/>
                          <a:latin typeface="Univers" panose="020B0503020202020204" pitchFamily="34" charset="0"/>
                        </a:rPr>
                        <a:t>(7.2)%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6894">
                <a:tc>
                  <a:txBody>
                    <a:bodyPr/>
                    <a:lstStyle/>
                    <a:p>
                      <a:pPr marL="87313" indent="0" algn="l" fontAlgn="ctr"/>
                      <a:r>
                        <a:rPr lang="en-IN" sz="950" b="0" i="0" u="none" strike="noStrike" dirty="0">
                          <a:solidFill>
                            <a:schemeClr val="tx1"/>
                          </a:solidFill>
                          <a:latin typeface="Univers" panose="020B0503020202020204" pitchFamily="34" charset="0"/>
                        </a:rPr>
                        <a:t>EBITDA</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dirty="0">
                          <a:solidFill>
                            <a:schemeClr val="tx1"/>
                          </a:solidFill>
                          <a:effectLst/>
                          <a:latin typeface="Univers" panose="020B0503020202020204" pitchFamily="34" charset="0"/>
                        </a:rPr>
                        <a:t>476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dirty="0">
                          <a:solidFill>
                            <a:schemeClr val="tx1"/>
                          </a:solidFill>
                          <a:effectLst/>
                          <a:latin typeface="Univers" panose="020B0503020202020204" pitchFamily="34" charset="0"/>
                        </a:rPr>
                        <a:t>426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dirty="0">
                          <a:solidFill>
                            <a:schemeClr val="tx1"/>
                          </a:solidFill>
                          <a:effectLst/>
                          <a:latin typeface="Univers" panose="020B0503020202020204" pitchFamily="34" charset="0"/>
                        </a:rPr>
                        <a:t>11.7%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dirty="0">
                          <a:solidFill>
                            <a:schemeClr val="tx1"/>
                          </a:solidFill>
                          <a:effectLst/>
                          <a:latin typeface="Univers" panose="020B0503020202020204" pitchFamily="34" charset="0"/>
                        </a:rPr>
                        <a:t>577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dirty="0">
                          <a:solidFill>
                            <a:schemeClr val="tx1"/>
                          </a:solidFill>
                          <a:effectLst/>
                          <a:latin typeface="Univers" panose="020B0503020202020204" pitchFamily="34" charset="0"/>
                        </a:rPr>
                        <a:t>(17.5)%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dirty="0">
                          <a:solidFill>
                            <a:schemeClr val="tx1"/>
                          </a:solidFill>
                          <a:effectLst/>
                          <a:latin typeface="Univers" panose="020B0503020202020204" pitchFamily="34" charset="0"/>
                        </a:rPr>
                        <a:t>1,051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dirty="0">
                          <a:solidFill>
                            <a:schemeClr val="tx1"/>
                          </a:solidFill>
                          <a:effectLst/>
                          <a:latin typeface="Univers" panose="020B0503020202020204" pitchFamily="34" charset="0"/>
                        </a:rPr>
                        <a:t>840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dirty="0">
                          <a:solidFill>
                            <a:schemeClr val="tx1"/>
                          </a:solidFill>
                          <a:effectLst/>
                          <a:latin typeface="Univers" panose="020B0503020202020204" pitchFamily="34" charset="0"/>
                        </a:rPr>
                        <a:t>25.1%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6894">
                <a:tc>
                  <a:txBody>
                    <a:bodyPr/>
                    <a:lstStyle/>
                    <a:p>
                      <a:pPr marL="273050" indent="0" algn="l" fontAlgn="ctr"/>
                      <a:r>
                        <a:rPr lang="en-IN" sz="950" b="0" i="1" u="none" strike="noStrike" dirty="0">
                          <a:solidFill>
                            <a:srgbClr val="000000"/>
                          </a:solidFill>
                          <a:latin typeface="Univers" panose="020B0503020202020204" pitchFamily="34" charset="0"/>
                        </a:rPr>
                        <a:t>Margin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dirty="0">
                          <a:solidFill>
                            <a:srgbClr val="000000"/>
                          </a:solidFill>
                          <a:effectLst/>
                          <a:latin typeface="Univers" panose="020B0503020202020204" pitchFamily="34" charset="0"/>
                        </a:rPr>
                        <a:t>14.9%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a:solidFill>
                            <a:srgbClr val="000000"/>
                          </a:solidFill>
                          <a:effectLst/>
                          <a:latin typeface="Univers" panose="020B0503020202020204" pitchFamily="34" charset="0"/>
                        </a:rPr>
                        <a:t>11.5%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a:solidFill>
                            <a:srgbClr val="000000"/>
                          </a:solidFill>
                          <a:effectLst/>
                          <a:latin typeface="Univers" panose="020B0503020202020204"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dirty="0">
                          <a:solidFill>
                            <a:srgbClr val="000000"/>
                          </a:solidFill>
                          <a:effectLst/>
                          <a:latin typeface="Univers" panose="020B0503020202020204" pitchFamily="34" charset="0"/>
                        </a:rPr>
                        <a:t>15.4%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dirty="0">
                          <a:solidFill>
                            <a:srgbClr val="000000"/>
                          </a:solidFill>
                          <a:effectLst/>
                          <a:latin typeface="Univers" panose="020B0503020202020204"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dirty="0">
                          <a:solidFill>
                            <a:srgbClr val="000000"/>
                          </a:solidFill>
                          <a:effectLst/>
                          <a:latin typeface="Univers" panose="020B0503020202020204" pitchFamily="34" charset="0"/>
                        </a:rPr>
                        <a:t>15.1%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dirty="0">
                          <a:solidFill>
                            <a:srgbClr val="000000"/>
                          </a:solidFill>
                          <a:effectLst/>
                          <a:latin typeface="Univers" panose="020B0503020202020204" pitchFamily="34" charset="0"/>
                        </a:rPr>
                        <a:t>11.2%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a:solidFill>
                            <a:srgbClr val="000000"/>
                          </a:solidFill>
                          <a:effectLst/>
                          <a:latin typeface="Univers" panose="020B0503020202020204"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6894">
                <a:tc>
                  <a:txBody>
                    <a:bodyPr/>
                    <a:lstStyle/>
                    <a:p>
                      <a:pPr marL="87313" indent="0" algn="l" fontAlgn="ctr"/>
                      <a:r>
                        <a:rPr lang="en-IN" sz="950" b="0" i="0" u="none" strike="noStrike" dirty="0">
                          <a:solidFill>
                            <a:srgbClr val="000000"/>
                          </a:solidFill>
                          <a:latin typeface="Univers" panose="020B0503020202020204" pitchFamily="34" charset="0"/>
                        </a:rPr>
                        <a:t>Profit Before Tax (PBT)</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a:solidFill>
                            <a:srgbClr val="000000"/>
                          </a:solidFill>
                          <a:effectLst/>
                          <a:latin typeface="Univers" panose="020B0503020202020204" pitchFamily="34" charset="0"/>
                        </a:rPr>
                        <a:t>88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a:solidFill>
                            <a:srgbClr val="000000"/>
                          </a:solidFill>
                          <a:effectLst/>
                          <a:latin typeface="Univers" panose="020B0503020202020204" pitchFamily="34" charset="0"/>
                        </a:rPr>
                        <a:t>134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dirty="0">
                          <a:solidFill>
                            <a:srgbClr val="000000"/>
                          </a:solidFill>
                          <a:effectLst/>
                          <a:latin typeface="Univers" panose="020B0503020202020204" pitchFamily="34" charset="0"/>
                        </a:rPr>
                        <a:t>(34.3)%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a:solidFill>
                            <a:srgbClr val="000000"/>
                          </a:solidFill>
                          <a:effectLst/>
                          <a:latin typeface="Univers" panose="020B0503020202020204" pitchFamily="34" charset="0"/>
                        </a:rPr>
                        <a:t>165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a:solidFill>
                            <a:srgbClr val="000000"/>
                          </a:solidFill>
                          <a:effectLst/>
                          <a:latin typeface="Univers" panose="020B0503020202020204" pitchFamily="34" charset="0"/>
                        </a:rPr>
                        <a:t>(46.7)%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a:solidFill>
                            <a:srgbClr val="000000"/>
                          </a:solidFill>
                          <a:effectLst/>
                          <a:latin typeface="Univers" panose="020B0503020202020204" pitchFamily="34" charset="0"/>
                        </a:rPr>
                        <a:t>253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a:solidFill>
                            <a:srgbClr val="000000"/>
                          </a:solidFill>
                          <a:effectLst/>
                          <a:latin typeface="Univers" panose="020B0503020202020204" pitchFamily="34" charset="0"/>
                        </a:rPr>
                        <a:t>280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a:solidFill>
                            <a:srgbClr val="000000"/>
                          </a:solidFill>
                          <a:effectLst/>
                          <a:latin typeface="Univers" panose="020B0503020202020204" pitchFamily="34" charset="0"/>
                        </a:rPr>
                        <a:t>(9.5)%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3495375"/>
                  </a:ext>
                </a:extLst>
              </a:tr>
              <a:tr h="216894">
                <a:tc>
                  <a:txBody>
                    <a:bodyPr/>
                    <a:lstStyle/>
                    <a:p>
                      <a:pPr marL="87313" indent="0" algn="l" fontAlgn="ctr"/>
                      <a:r>
                        <a:rPr lang="en-IN" sz="950" b="0" i="0" u="none" strike="noStrike" dirty="0">
                          <a:solidFill>
                            <a:srgbClr val="000000"/>
                          </a:solidFill>
                          <a:latin typeface="Univers" panose="020B0503020202020204" pitchFamily="34" charset="0"/>
                        </a:rPr>
                        <a:t>Profit After Tax (PAT)</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a:solidFill>
                            <a:srgbClr val="000000"/>
                          </a:solidFill>
                          <a:effectLst/>
                          <a:latin typeface="Univers" panose="020B0503020202020204" pitchFamily="34" charset="0"/>
                        </a:rPr>
                        <a:t>68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a:solidFill>
                            <a:srgbClr val="000000"/>
                          </a:solidFill>
                          <a:effectLst/>
                          <a:latin typeface="Univers" panose="020B0503020202020204" pitchFamily="34" charset="0"/>
                        </a:rPr>
                        <a:t>79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a:solidFill>
                            <a:srgbClr val="000000"/>
                          </a:solidFill>
                          <a:effectLst/>
                          <a:latin typeface="Univers" panose="020B0503020202020204" pitchFamily="34" charset="0"/>
                        </a:rPr>
                        <a:t>(13.7)%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dirty="0">
                          <a:solidFill>
                            <a:srgbClr val="000000"/>
                          </a:solidFill>
                          <a:effectLst/>
                          <a:latin typeface="Univers" panose="020B0503020202020204" pitchFamily="34" charset="0"/>
                        </a:rPr>
                        <a:t>102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dirty="0">
                          <a:solidFill>
                            <a:srgbClr val="000000"/>
                          </a:solidFill>
                          <a:effectLst/>
                          <a:latin typeface="Univers" panose="020B0503020202020204" pitchFamily="34" charset="0"/>
                        </a:rPr>
                        <a:t>(33.1)%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dirty="0">
                          <a:solidFill>
                            <a:srgbClr val="000000"/>
                          </a:solidFill>
                          <a:effectLst/>
                          <a:latin typeface="Univers" panose="020B0503020202020204" pitchFamily="34" charset="0"/>
                        </a:rPr>
                        <a:t>170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a:solidFill>
                            <a:srgbClr val="000000"/>
                          </a:solidFill>
                          <a:effectLst/>
                          <a:latin typeface="Univers" panose="020B0503020202020204" pitchFamily="34" charset="0"/>
                        </a:rPr>
                        <a:t>162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a:solidFill>
                            <a:srgbClr val="000000"/>
                          </a:solidFill>
                          <a:effectLst/>
                          <a:latin typeface="Univers" panose="020B0503020202020204" pitchFamily="34" charset="0"/>
                        </a:rPr>
                        <a:t>4.6%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6894">
                <a:tc>
                  <a:txBody>
                    <a:bodyPr/>
                    <a:lstStyle/>
                    <a:p>
                      <a:pPr marL="273050" indent="0" algn="l" fontAlgn="ctr"/>
                      <a:r>
                        <a:rPr lang="en-IN" sz="950" b="0" i="1" u="none" strike="noStrike" dirty="0">
                          <a:solidFill>
                            <a:srgbClr val="000000"/>
                          </a:solidFill>
                          <a:latin typeface="Univers" panose="020B0503020202020204" pitchFamily="34" charset="0"/>
                        </a:rPr>
                        <a:t>Margin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a:solidFill>
                            <a:srgbClr val="000000"/>
                          </a:solidFill>
                          <a:effectLst/>
                          <a:latin typeface="Univers" panose="020B0503020202020204" pitchFamily="34" charset="0"/>
                        </a:rPr>
                        <a:t>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a:solidFill>
                            <a:srgbClr val="000000"/>
                          </a:solidFill>
                          <a:effectLst/>
                          <a:latin typeface="Univers" panose="020B0503020202020204" pitchFamily="34" charset="0"/>
                        </a:rPr>
                        <a:t>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a:solidFill>
                            <a:srgbClr val="000000"/>
                          </a:solidFill>
                          <a:effectLst/>
                          <a:latin typeface="Univers" panose="020B0503020202020204"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a:solidFill>
                            <a:srgbClr val="000000"/>
                          </a:solidFill>
                          <a:effectLst/>
                          <a:latin typeface="Univers" panose="020B0503020202020204" pitchFamily="34" charset="0"/>
                        </a:rPr>
                        <a:t>2.7%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a:solidFill>
                            <a:srgbClr val="000000"/>
                          </a:solidFill>
                          <a:effectLst/>
                          <a:latin typeface="Univers" panose="020B0503020202020204"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dirty="0">
                          <a:solidFill>
                            <a:srgbClr val="000000"/>
                          </a:solidFill>
                          <a:effectLst/>
                          <a:latin typeface="Univers" panose="020B0503020202020204" pitchFamily="34" charset="0"/>
                        </a:rPr>
                        <a:t>2.4%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dirty="0">
                          <a:solidFill>
                            <a:srgbClr val="000000"/>
                          </a:solidFill>
                          <a:effectLst/>
                          <a:latin typeface="Univers" panose="020B0503020202020204" pitchFamily="34" charset="0"/>
                        </a:rPr>
                        <a:t>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a:solidFill>
                            <a:srgbClr val="000000"/>
                          </a:solidFill>
                          <a:effectLst/>
                          <a:latin typeface="Univers" panose="020B0503020202020204"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6894">
                <a:tc>
                  <a:txBody>
                    <a:bodyPr/>
                    <a:lstStyle/>
                    <a:p>
                      <a:pPr marL="87313" marR="0" indent="0" algn="l" defTabSz="914400" rtl="0" eaLnBrk="1" fontAlgn="ctr" latinLnBrk="0" hangingPunct="1">
                        <a:lnSpc>
                          <a:spcPct val="100000"/>
                        </a:lnSpc>
                        <a:spcBef>
                          <a:spcPts val="0"/>
                        </a:spcBef>
                        <a:spcAft>
                          <a:spcPts val="0"/>
                        </a:spcAft>
                        <a:buClrTx/>
                        <a:buSzTx/>
                        <a:buFontTx/>
                        <a:buNone/>
                        <a:tabLst/>
                        <a:defRPr/>
                      </a:pPr>
                      <a:r>
                        <a:rPr lang="en-IN" sz="950" b="0" i="0" u="none" strike="noStrike" dirty="0">
                          <a:solidFill>
                            <a:srgbClr val="000000"/>
                          </a:solidFill>
                          <a:latin typeface="Univers" panose="020B0503020202020204" pitchFamily="34" charset="0"/>
                        </a:rPr>
                        <a:t>Basic EPS (Rs.)</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dirty="0">
                          <a:solidFill>
                            <a:srgbClr val="000000"/>
                          </a:solidFill>
                          <a:effectLst/>
                          <a:latin typeface="Univers" panose="020B0503020202020204" pitchFamily="34" charset="0"/>
                        </a:rPr>
                        <a:t>10.74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dirty="0">
                          <a:solidFill>
                            <a:srgbClr val="000000"/>
                          </a:solidFill>
                          <a:effectLst/>
                          <a:latin typeface="Univers" panose="020B0503020202020204" pitchFamily="34" charset="0"/>
                        </a:rPr>
                        <a:t>12.43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dirty="0">
                          <a:solidFill>
                            <a:srgbClr val="000000"/>
                          </a:solidFill>
                          <a:effectLst/>
                          <a:latin typeface="Univers" panose="020B0503020202020204" pitchFamily="34" charset="0"/>
                        </a:rPr>
                        <a:t>(13.6)%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a:solidFill>
                            <a:srgbClr val="000000"/>
                          </a:solidFill>
                          <a:effectLst/>
                          <a:latin typeface="Univers" panose="020B0503020202020204" pitchFamily="34" charset="0"/>
                        </a:rPr>
                        <a:t>16.03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dirty="0">
                          <a:solidFill>
                            <a:srgbClr val="000000"/>
                          </a:solidFill>
                          <a:effectLst/>
                          <a:latin typeface="Univers" panose="020B0503020202020204" pitchFamily="34" charset="0"/>
                        </a:rPr>
                        <a:t>(33.0)%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dirty="0">
                          <a:solidFill>
                            <a:srgbClr val="000000"/>
                          </a:solidFill>
                          <a:effectLst/>
                          <a:latin typeface="Univers" panose="020B0503020202020204" pitchFamily="34" charset="0"/>
                        </a:rPr>
                        <a:t>26.77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dirty="0">
                          <a:solidFill>
                            <a:srgbClr val="000000"/>
                          </a:solidFill>
                          <a:effectLst/>
                          <a:latin typeface="Univers" panose="020B0503020202020204" pitchFamily="34" charset="0"/>
                        </a:rPr>
                        <a:t>25.57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dirty="0">
                          <a:solidFill>
                            <a:srgbClr val="000000"/>
                          </a:solidFill>
                          <a:effectLst/>
                          <a:latin typeface="Univers" panose="020B0503020202020204" pitchFamily="34" charset="0"/>
                        </a:rPr>
                        <a:t>4.7%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6894">
                <a:tc>
                  <a:txBody>
                    <a:bodyPr/>
                    <a:lstStyle/>
                    <a:p>
                      <a:pPr marL="87313" marR="0" indent="0" algn="l" defTabSz="914400" rtl="0" eaLnBrk="1" fontAlgn="ctr" latinLnBrk="0" hangingPunct="1">
                        <a:lnSpc>
                          <a:spcPts val="800"/>
                        </a:lnSpc>
                        <a:spcBef>
                          <a:spcPts val="0"/>
                        </a:spcBef>
                        <a:spcAft>
                          <a:spcPts val="0"/>
                        </a:spcAft>
                        <a:buClrTx/>
                        <a:buSzTx/>
                        <a:buFontTx/>
                        <a:buNone/>
                        <a:tabLst/>
                        <a:defRPr/>
                      </a:pPr>
                      <a:r>
                        <a:rPr lang="en-IN" sz="950" b="0" i="0" u="none" strike="noStrike" dirty="0">
                          <a:solidFill>
                            <a:srgbClr val="000000"/>
                          </a:solidFill>
                          <a:latin typeface="Univers" panose="020B0503020202020204" pitchFamily="34" charset="0"/>
                        </a:rPr>
                        <a:t>Adjusted EBITDA</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800"/>
                        </a:lnSpc>
                      </a:pPr>
                      <a:r>
                        <a:rPr lang="en-GB" sz="950" b="0" i="0" u="none" strike="noStrike" dirty="0">
                          <a:solidFill>
                            <a:schemeClr val="tx1"/>
                          </a:solidFill>
                          <a:effectLst/>
                          <a:latin typeface="Univers" panose="020B0503020202020204" pitchFamily="34" charset="0"/>
                        </a:rPr>
                        <a:t>346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800"/>
                        </a:lnSpc>
                      </a:pPr>
                      <a:r>
                        <a:rPr lang="en-GB" sz="950" b="0" i="0" u="none" strike="noStrike" dirty="0">
                          <a:solidFill>
                            <a:schemeClr val="tx1"/>
                          </a:solidFill>
                          <a:effectLst/>
                          <a:latin typeface="Univers" panose="020B0503020202020204" pitchFamily="34" charset="0"/>
                        </a:rPr>
                        <a:t>426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800"/>
                        </a:lnSpc>
                      </a:pPr>
                      <a:r>
                        <a:rPr lang="en-GB" sz="950" b="0" i="1" u="none" strike="noStrike" dirty="0">
                          <a:solidFill>
                            <a:schemeClr val="tx1"/>
                          </a:solidFill>
                          <a:effectLst/>
                          <a:latin typeface="Univers" panose="020B0503020202020204" pitchFamily="34" charset="0"/>
                        </a:rPr>
                        <a:t>(18.8)%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800"/>
                        </a:lnSpc>
                      </a:pPr>
                      <a:r>
                        <a:rPr lang="en-GB" sz="950" b="0" i="0" u="none" strike="noStrike" dirty="0">
                          <a:solidFill>
                            <a:schemeClr val="tx1"/>
                          </a:solidFill>
                          <a:effectLst/>
                          <a:latin typeface="Univers" panose="020B0503020202020204" pitchFamily="34" charset="0"/>
                        </a:rPr>
                        <a:t>450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800"/>
                        </a:lnSpc>
                      </a:pPr>
                      <a:r>
                        <a:rPr lang="en-GB" sz="950" b="0" i="1" u="none" strike="noStrike" dirty="0">
                          <a:solidFill>
                            <a:schemeClr val="tx1"/>
                          </a:solidFill>
                          <a:effectLst/>
                          <a:latin typeface="Univers" panose="020B0503020202020204" pitchFamily="34" charset="0"/>
                        </a:rPr>
                        <a:t>(23.1)%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dirty="0">
                          <a:solidFill>
                            <a:schemeClr val="tx1"/>
                          </a:solidFill>
                          <a:effectLst/>
                          <a:latin typeface="Univers" panose="020B0503020202020204" pitchFamily="34" charset="0"/>
                        </a:rPr>
                        <a:t>794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0" u="none" strike="noStrike" dirty="0">
                          <a:solidFill>
                            <a:schemeClr val="tx1"/>
                          </a:solidFill>
                          <a:effectLst/>
                          <a:latin typeface="Univers" panose="020B0503020202020204" pitchFamily="34" charset="0"/>
                        </a:rPr>
                        <a:t>840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dirty="0">
                          <a:solidFill>
                            <a:srgbClr val="000000"/>
                          </a:solidFill>
                          <a:effectLst/>
                          <a:latin typeface="Univers" panose="020B0503020202020204" pitchFamily="34" charset="0"/>
                        </a:rPr>
                        <a:t>(5.5)%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5876254"/>
                  </a:ext>
                </a:extLst>
              </a:tr>
              <a:tr h="216894">
                <a:tc>
                  <a:txBody>
                    <a:bodyPr/>
                    <a:lstStyle/>
                    <a:p>
                      <a:pPr marL="87313" marR="0" lvl="0" indent="0" algn="l" defTabSz="914400" rtl="0" eaLnBrk="1" fontAlgn="ctr" latinLnBrk="0" hangingPunct="1">
                        <a:lnSpc>
                          <a:spcPts val="800"/>
                        </a:lnSpc>
                        <a:spcBef>
                          <a:spcPts val="0"/>
                        </a:spcBef>
                        <a:spcAft>
                          <a:spcPts val="0"/>
                        </a:spcAft>
                        <a:buClrTx/>
                        <a:buSzTx/>
                        <a:buFontTx/>
                        <a:buNone/>
                        <a:tabLst/>
                        <a:defRPr/>
                      </a:pPr>
                      <a:r>
                        <a:rPr lang="en-IN" sz="950" b="0" i="1" u="none" strike="noStrike" dirty="0">
                          <a:solidFill>
                            <a:srgbClr val="000000"/>
                          </a:solidFill>
                          <a:latin typeface="Univers" panose="020B0503020202020204" pitchFamily="34" charset="0"/>
                        </a:rPr>
                        <a:t>      Margin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800"/>
                        </a:lnSpc>
                      </a:pPr>
                      <a:r>
                        <a:rPr lang="en-GB" sz="950" b="0" i="1" u="none" strike="noStrike" dirty="0">
                          <a:solidFill>
                            <a:schemeClr val="tx1"/>
                          </a:solidFill>
                          <a:effectLst/>
                          <a:latin typeface="Univers" panose="020B0503020202020204" pitchFamily="34" charset="0"/>
                        </a:rPr>
                        <a:t>10.8%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800"/>
                        </a:lnSpc>
                      </a:pPr>
                      <a:r>
                        <a:rPr lang="en-GB" sz="950" b="0" i="1" u="none" strike="noStrike" dirty="0">
                          <a:solidFill>
                            <a:schemeClr val="tx1"/>
                          </a:solidFill>
                          <a:effectLst/>
                          <a:latin typeface="Univers" panose="020B0503020202020204" pitchFamily="34" charset="0"/>
                        </a:rPr>
                        <a:t>11.5%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800"/>
                        </a:lnSpc>
                      </a:pPr>
                      <a:endParaRPr lang="en-GB" sz="950" b="0" i="1" u="none" strike="noStrike" dirty="0">
                        <a:solidFill>
                          <a:schemeClr val="tx1"/>
                        </a:solidFill>
                        <a:effectLst/>
                        <a:latin typeface="Univers" panose="020B0503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800"/>
                        </a:lnSpc>
                      </a:pPr>
                      <a:r>
                        <a:rPr lang="en-GB" sz="950" b="0" i="1" u="none" strike="noStrike" dirty="0">
                          <a:solidFill>
                            <a:schemeClr val="tx1"/>
                          </a:solidFill>
                          <a:effectLst/>
                          <a:latin typeface="Univers" panose="020B0503020202020204" pitchFamily="34" charset="0"/>
                        </a:rPr>
                        <a:t>12.0%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800"/>
                        </a:lnSpc>
                      </a:pPr>
                      <a:r>
                        <a:rPr lang="en-GB" sz="950" b="0" i="1" u="none" strike="noStrike" dirty="0">
                          <a:solidFill>
                            <a:schemeClr val="tx1"/>
                          </a:solidFill>
                          <a:effectLst/>
                          <a:latin typeface="Univers" panose="020B0503020202020204"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dirty="0">
                          <a:solidFill>
                            <a:srgbClr val="000000"/>
                          </a:solidFill>
                          <a:effectLst/>
                          <a:latin typeface="Univers" panose="020B0503020202020204" pitchFamily="34" charset="0"/>
                        </a:rPr>
                        <a:t>11.4%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950" b="0" i="1" u="none" strike="noStrike" dirty="0">
                          <a:solidFill>
                            <a:srgbClr val="000000"/>
                          </a:solidFill>
                          <a:effectLst/>
                          <a:latin typeface="Univers" panose="020B0503020202020204" pitchFamily="34" charset="0"/>
                        </a:rPr>
                        <a:t>11.2%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IN" sz="950" b="0" i="1" u="none" strike="noStrike" dirty="0">
                        <a:solidFill>
                          <a:srgbClr val="000000"/>
                        </a:solidFill>
                        <a:effectLst/>
                        <a:latin typeface="Univers" panose="020B0503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4642854"/>
                  </a:ext>
                </a:extLst>
              </a:tr>
            </a:tbl>
          </a:graphicData>
        </a:graphic>
      </p:graphicFrame>
    </p:spTree>
    <p:extLst>
      <p:ext uri="{BB962C8B-B14F-4D97-AF65-F5344CB8AC3E}">
        <p14:creationId xmlns:p14="http://schemas.microsoft.com/office/powerpoint/2010/main" val="3049928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F428F90-2E2E-45B6-8A99-7A89075FB52E}"/>
              </a:ext>
            </a:extLst>
          </p:cNvPr>
          <p:cNvGraphicFramePr>
            <a:graphicFrameLocks noGrp="1"/>
          </p:cNvGraphicFramePr>
          <p:nvPr>
            <p:extLst>
              <p:ext uri="{D42A27DB-BD31-4B8C-83A1-F6EECF244321}">
                <p14:modId xmlns:p14="http://schemas.microsoft.com/office/powerpoint/2010/main" val="67806887"/>
              </p:ext>
            </p:extLst>
          </p:nvPr>
        </p:nvGraphicFramePr>
        <p:xfrm>
          <a:off x="1521617" y="1648483"/>
          <a:ext cx="7016893" cy="1139622"/>
        </p:xfrm>
        <a:graphic>
          <a:graphicData uri="http://schemas.openxmlformats.org/drawingml/2006/table">
            <a:tbl>
              <a:tblPr/>
              <a:tblGrid>
                <a:gridCol w="1447315">
                  <a:extLst>
                    <a:ext uri="{9D8B030D-6E8A-4147-A177-3AD203B41FA5}">
                      <a16:colId xmlns:a16="http://schemas.microsoft.com/office/drawing/2014/main" val="1174478886"/>
                    </a:ext>
                  </a:extLst>
                </a:gridCol>
                <a:gridCol w="795654">
                  <a:extLst>
                    <a:ext uri="{9D8B030D-6E8A-4147-A177-3AD203B41FA5}">
                      <a16:colId xmlns:a16="http://schemas.microsoft.com/office/drawing/2014/main" val="2573173172"/>
                    </a:ext>
                  </a:extLst>
                </a:gridCol>
                <a:gridCol w="795654">
                  <a:extLst>
                    <a:ext uri="{9D8B030D-6E8A-4147-A177-3AD203B41FA5}">
                      <a16:colId xmlns:a16="http://schemas.microsoft.com/office/drawing/2014/main" val="3848977343"/>
                    </a:ext>
                  </a:extLst>
                </a:gridCol>
                <a:gridCol w="795654">
                  <a:extLst>
                    <a:ext uri="{9D8B030D-6E8A-4147-A177-3AD203B41FA5}">
                      <a16:colId xmlns:a16="http://schemas.microsoft.com/office/drawing/2014/main" val="971871599"/>
                    </a:ext>
                  </a:extLst>
                </a:gridCol>
                <a:gridCol w="795654">
                  <a:extLst>
                    <a:ext uri="{9D8B030D-6E8A-4147-A177-3AD203B41FA5}">
                      <a16:colId xmlns:a16="http://schemas.microsoft.com/office/drawing/2014/main" val="3913082394"/>
                    </a:ext>
                  </a:extLst>
                </a:gridCol>
                <a:gridCol w="795654">
                  <a:extLst>
                    <a:ext uri="{9D8B030D-6E8A-4147-A177-3AD203B41FA5}">
                      <a16:colId xmlns:a16="http://schemas.microsoft.com/office/drawing/2014/main" val="2147969079"/>
                    </a:ext>
                  </a:extLst>
                </a:gridCol>
                <a:gridCol w="795654">
                  <a:extLst>
                    <a:ext uri="{9D8B030D-6E8A-4147-A177-3AD203B41FA5}">
                      <a16:colId xmlns:a16="http://schemas.microsoft.com/office/drawing/2014/main" val="3415340084"/>
                    </a:ext>
                  </a:extLst>
                </a:gridCol>
                <a:gridCol w="795654">
                  <a:extLst>
                    <a:ext uri="{9D8B030D-6E8A-4147-A177-3AD203B41FA5}">
                      <a16:colId xmlns:a16="http://schemas.microsoft.com/office/drawing/2014/main" val="280503218"/>
                    </a:ext>
                  </a:extLst>
                </a:gridCol>
              </a:tblGrid>
              <a:tr h="453636">
                <a:tc>
                  <a:txBody>
                    <a:bodyPr/>
                    <a:lstStyle/>
                    <a:p>
                      <a:pPr marL="85725" indent="0" algn="l" rtl="0" fontAlgn="ctr"/>
                      <a:r>
                        <a:rPr lang="en-IN" sz="1100" b="1" i="0" u="none" strike="noStrike" dirty="0">
                          <a:solidFill>
                            <a:srgbClr val="FFFFFF"/>
                          </a:solidFill>
                          <a:effectLst/>
                          <a:latin typeface="Univers" panose="020B0503020202020204" pitchFamily="34" charset="0"/>
                        </a:rPr>
                        <a:t>Exchange Rate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84848"/>
                    </a:solidFill>
                  </a:tcPr>
                </a:tc>
                <a:tc>
                  <a:txBody>
                    <a:bodyPr/>
                    <a:lstStyle/>
                    <a:p>
                      <a:pPr algn="ctr" rtl="0" fontAlgn="ctr"/>
                      <a:r>
                        <a:rPr lang="en-IN" sz="1100" b="1" i="0" u="none" strike="noStrike" dirty="0">
                          <a:solidFill>
                            <a:srgbClr val="FFFFFF"/>
                          </a:solidFill>
                          <a:effectLst/>
                          <a:latin typeface="Univers" panose="020B0503020202020204" pitchFamily="34" charset="0"/>
                        </a:rPr>
                        <a:t>Q2 FY2020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84848"/>
                    </a:solidFill>
                  </a:tcPr>
                </a:tc>
                <a:tc>
                  <a:txBody>
                    <a:bodyPr/>
                    <a:lstStyle/>
                    <a:p>
                      <a:pPr algn="ctr" rtl="0" fontAlgn="ctr"/>
                      <a:r>
                        <a:rPr lang="en-IN" sz="1100" b="1" i="0" u="none" strike="noStrike" dirty="0">
                          <a:solidFill>
                            <a:srgbClr val="FFFFFF"/>
                          </a:solidFill>
                          <a:effectLst/>
                          <a:latin typeface="Univers" panose="020B0503020202020204" pitchFamily="34" charset="0"/>
                        </a:rPr>
                        <a:t>Q2 FY2019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84848"/>
                    </a:solidFill>
                  </a:tcPr>
                </a:tc>
                <a:tc>
                  <a:txBody>
                    <a:bodyPr/>
                    <a:lstStyle/>
                    <a:p>
                      <a:pPr algn="ctr" rtl="0" fontAlgn="ctr"/>
                      <a:r>
                        <a:rPr lang="en-IN" sz="1100" b="1" i="0" u="none" strike="noStrike" dirty="0">
                          <a:solidFill>
                            <a:srgbClr val="FFFFFF"/>
                          </a:solidFill>
                          <a:effectLst/>
                          <a:latin typeface="Univers" panose="020B0503020202020204" pitchFamily="34" charset="0"/>
                        </a:rPr>
                        <a:t>Impact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84848"/>
                    </a:solidFill>
                  </a:tcPr>
                </a:tc>
                <a:tc>
                  <a:txBody>
                    <a:bodyPr/>
                    <a:lstStyle/>
                    <a:p>
                      <a:pPr algn="ctr" rtl="0" fontAlgn="ctr"/>
                      <a:r>
                        <a:rPr lang="en-IN" sz="1100" b="1" i="1" u="none" strike="noStrike" dirty="0">
                          <a:solidFill>
                            <a:srgbClr val="FFFFFF"/>
                          </a:solidFill>
                          <a:effectLst/>
                          <a:latin typeface="Univers" panose="020B0503020202020204" pitchFamily="34" charset="0"/>
                        </a:rPr>
                        <a:t>Impact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84848"/>
                    </a:solidFill>
                  </a:tcPr>
                </a:tc>
                <a:tc>
                  <a:txBody>
                    <a:bodyPr/>
                    <a:lstStyle/>
                    <a:p>
                      <a:pPr algn="ctr" rtl="0" fontAlgn="ctr"/>
                      <a:r>
                        <a:rPr lang="en-IN" sz="1100" b="1" i="0" u="none" strike="noStrike" dirty="0">
                          <a:solidFill>
                            <a:srgbClr val="FFFFFF"/>
                          </a:solidFill>
                          <a:effectLst/>
                          <a:latin typeface="Univers" panose="020B0503020202020204" pitchFamily="34" charset="0"/>
                        </a:rPr>
                        <a:t>Q1 FY2020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84848"/>
                    </a:solidFill>
                  </a:tcPr>
                </a:tc>
                <a:tc>
                  <a:txBody>
                    <a:bodyPr/>
                    <a:lstStyle/>
                    <a:p>
                      <a:pPr algn="ctr" rtl="0" fontAlgn="ctr"/>
                      <a:r>
                        <a:rPr lang="en-IN" sz="1100" b="1" i="0" u="none" strike="noStrike" dirty="0">
                          <a:solidFill>
                            <a:srgbClr val="FFFFFF"/>
                          </a:solidFill>
                          <a:effectLst/>
                          <a:latin typeface="Univers" panose="020B0503020202020204" pitchFamily="34" charset="0"/>
                        </a:rPr>
                        <a:t>Impact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84848"/>
                    </a:solidFill>
                  </a:tcPr>
                </a:tc>
                <a:tc>
                  <a:txBody>
                    <a:bodyPr/>
                    <a:lstStyle/>
                    <a:p>
                      <a:pPr algn="ctr" rtl="0" fontAlgn="ctr"/>
                      <a:r>
                        <a:rPr lang="en-IN" sz="1100" b="1" i="1" u="none" strike="noStrike" dirty="0">
                          <a:solidFill>
                            <a:srgbClr val="FFFFFF"/>
                          </a:solidFill>
                          <a:effectLst/>
                          <a:latin typeface="Univers" panose="020B0503020202020204" pitchFamily="34" charset="0"/>
                        </a:rPr>
                        <a:t>Impact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84848"/>
                    </a:solidFill>
                  </a:tcPr>
                </a:tc>
                <a:extLst>
                  <a:ext uri="{0D108BD9-81ED-4DB2-BD59-A6C34878D82A}">
                    <a16:rowId xmlns:a16="http://schemas.microsoft.com/office/drawing/2014/main" val="3863998611"/>
                  </a:ext>
                </a:extLst>
              </a:tr>
              <a:tr h="232350">
                <a:tc>
                  <a:txBody>
                    <a:bodyPr/>
                    <a:lstStyle/>
                    <a:p>
                      <a:pPr marL="85725" indent="0" algn="l" rtl="0" fontAlgn="b"/>
                      <a:r>
                        <a:rPr lang="en-IN" sz="1000" b="0" i="0" u="none" strike="noStrike" dirty="0">
                          <a:solidFill>
                            <a:srgbClr val="000000"/>
                          </a:solidFill>
                          <a:effectLst/>
                          <a:latin typeface="Univers" panose="020B0503020202020204" pitchFamily="34" charset="0"/>
                        </a:rPr>
                        <a:t>EURO vs. INR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1000" b="0" i="0" u="none" strike="noStrike" dirty="0">
                          <a:solidFill>
                            <a:srgbClr val="000000"/>
                          </a:solidFill>
                          <a:effectLst/>
                          <a:latin typeface="Univers" panose="020B0503020202020204" pitchFamily="34" charset="0"/>
                        </a:rPr>
                        <a:t>78.19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1000" b="0" i="0" u="none" strike="noStrike" dirty="0">
                          <a:solidFill>
                            <a:srgbClr val="000000"/>
                          </a:solidFill>
                          <a:effectLst/>
                          <a:latin typeface="Univers" panose="020B0503020202020204" pitchFamily="34" charset="0"/>
                        </a:rPr>
                        <a:t>80.67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1000" b="0" i="0" u="none" strike="noStrike" dirty="0">
                          <a:solidFill>
                            <a:srgbClr val="000000"/>
                          </a:solidFill>
                          <a:effectLst/>
                          <a:latin typeface="Univers" panose="020B0503020202020204" pitchFamily="34" charset="0"/>
                        </a:rPr>
                        <a:t>(2.48)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1000" b="0" i="1" u="none" strike="noStrike">
                          <a:solidFill>
                            <a:srgbClr val="000000"/>
                          </a:solidFill>
                          <a:effectLst/>
                          <a:latin typeface="Univers" panose="020B0503020202020204" pitchFamily="34" charset="0"/>
                        </a:rPr>
                        <a:t>(3.1)%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1000" b="0" i="0" u="none" strike="noStrike">
                          <a:solidFill>
                            <a:srgbClr val="000000"/>
                          </a:solidFill>
                          <a:effectLst/>
                          <a:latin typeface="Univers" panose="020B0503020202020204" pitchFamily="34" charset="0"/>
                        </a:rPr>
                        <a:t>78.15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1000" b="0" i="0" u="none" strike="noStrike">
                          <a:solidFill>
                            <a:srgbClr val="000000"/>
                          </a:solidFill>
                          <a:effectLst/>
                          <a:latin typeface="Univers" panose="020B0503020202020204" pitchFamily="34" charset="0"/>
                        </a:rPr>
                        <a:t>0.05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1000" b="0" i="1" u="none" strike="noStrike">
                          <a:solidFill>
                            <a:srgbClr val="000000"/>
                          </a:solidFill>
                          <a:effectLst/>
                          <a:latin typeface="Univers" panose="020B0503020202020204" pitchFamily="34" charset="0"/>
                        </a:rPr>
                        <a:t>0.1%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927428982"/>
                  </a:ext>
                </a:extLst>
              </a:tr>
              <a:tr h="221286">
                <a:tc>
                  <a:txBody>
                    <a:bodyPr/>
                    <a:lstStyle/>
                    <a:p>
                      <a:pPr marL="85725" indent="0" algn="l" rtl="0" fontAlgn="b"/>
                      <a:r>
                        <a:rPr lang="en-IN" sz="1000" b="0" i="0" u="none" strike="noStrike" dirty="0">
                          <a:solidFill>
                            <a:srgbClr val="000000"/>
                          </a:solidFill>
                          <a:effectLst/>
                          <a:latin typeface="Univers" panose="020B0503020202020204" pitchFamily="34" charset="0"/>
                        </a:rPr>
                        <a:t>GBP vs. INR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1000" b="0" i="0" u="none" strike="noStrike">
                          <a:solidFill>
                            <a:srgbClr val="000000"/>
                          </a:solidFill>
                          <a:effectLst/>
                          <a:latin typeface="Univers" panose="020B0503020202020204" pitchFamily="34" charset="0"/>
                        </a:rPr>
                        <a:t>88.07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1000" b="0" i="0" u="none" strike="noStrike">
                          <a:solidFill>
                            <a:srgbClr val="000000"/>
                          </a:solidFill>
                          <a:effectLst/>
                          <a:latin typeface="Univers" panose="020B0503020202020204" pitchFamily="34" charset="0"/>
                        </a:rPr>
                        <a:t>91.24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1000" b="0" i="0" u="none" strike="noStrike" dirty="0">
                          <a:solidFill>
                            <a:srgbClr val="000000"/>
                          </a:solidFill>
                          <a:effectLst/>
                          <a:latin typeface="Univers" panose="020B0503020202020204" pitchFamily="34" charset="0"/>
                        </a:rPr>
                        <a:t>(3.18)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1000" b="0" i="1" u="none" strike="noStrike">
                          <a:solidFill>
                            <a:srgbClr val="000000"/>
                          </a:solidFill>
                          <a:effectLst/>
                          <a:latin typeface="Univers" panose="020B0503020202020204" pitchFamily="34" charset="0"/>
                        </a:rPr>
                        <a:t>(3.5)%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1000" b="0" i="0" u="none" strike="noStrike">
                          <a:solidFill>
                            <a:srgbClr val="000000"/>
                          </a:solidFill>
                          <a:effectLst/>
                          <a:latin typeface="Univers" panose="020B0503020202020204" pitchFamily="34" charset="0"/>
                        </a:rPr>
                        <a:t>89.43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1000" b="0" i="0" u="none" strike="noStrike" dirty="0">
                          <a:solidFill>
                            <a:srgbClr val="000000"/>
                          </a:solidFill>
                          <a:effectLst/>
                          <a:latin typeface="Univers" panose="020B0503020202020204" pitchFamily="34" charset="0"/>
                        </a:rPr>
                        <a:t>(1.37)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1000" b="0" i="1" u="none" strike="noStrike">
                          <a:solidFill>
                            <a:srgbClr val="000000"/>
                          </a:solidFill>
                          <a:effectLst/>
                          <a:latin typeface="Univers" panose="020B0503020202020204" pitchFamily="34" charset="0"/>
                        </a:rPr>
                        <a:t>(1.5)%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515514382"/>
                  </a:ext>
                </a:extLst>
              </a:tr>
              <a:tr h="232350">
                <a:tc>
                  <a:txBody>
                    <a:bodyPr/>
                    <a:lstStyle/>
                    <a:p>
                      <a:pPr marL="85725" indent="0" algn="l" rtl="0" fontAlgn="b"/>
                      <a:r>
                        <a:rPr lang="en-IN" sz="1000" b="0" i="0" u="none" strike="noStrike" dirty="0">
                          <a:solidFill>
                            <a:srgbClr val="000000"/>
                          </a:solidFill>
                          <a:effectLst/>
                          <a:latin typeface="Univers" panose="020B0503020202020204" pitchFamily="34" charset="0"/>
                        </a:rPr>
                        <a:t>USD vs. INR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1000" b="0" i="0" u="none" strike="noStrike">
                          <a:solidFill>
                            <a:srgbClr val="000000"/>
                          </a:solidFill>
                          <a:effectLst/>
                          <a:latin typeface="Univers" panose="020B0503020202020204" pitchFamily="34" charset="0"/>
                        </a:rPr>
                        <a:t>69.96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1000" b="0" i="0" u="none" strike="noStrike">
                          <a:solidFill>
                            <a:srgbClr val="000000"/>
                          </a:solidFill>
                          <a:effectLst/>
                          <a:latin typeface="Univers" panose="020B0503020202020204" pitchFamily="34" charset="0"/>
                        </a:rPr>
                        <a:t>68.51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1000" b="0" i="0" u="none" strike="noStrike" dirty="0">
                          <a:solidFill>
                            <a:srgbClr val="000000"/>
                          </a:solidFill>
                          <a:effectLst/>
                          <a:latin typeface="Univers" panose="020B0503020202020204" pitchFamily="34" charset="0"/>
                        </a:rPr>
                        <a:t>1.44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1000" b="0" i="1" u="none" strike="noStrike" dirty="0">
                          <a:solidFill>
                            <a:srgbClr val="000000"/>
                          </a:solidFill>
                          <a:effectLst/>
                          <a:latin typeface="Univers" panose="020B0503020202020204" pitchFamily="34" charset="0"/>
                        </a:rPr>
                        <a:t>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1000" b="0" i="0" u="none" strike="noStrike" dirty="0">
                          <a:solidFill>
                            <a:srgbClr val="000000"/>
                          </a:solidFill>
                          <a:effectLst/>
                          <a:latin typeface="Univers" panose="020B0503020202020204" pitchFamily="34" charset="0"/>
                        </a:rPr>
                        <a:t>69.56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1000" b="0" i="0" u="none" strike="noStrike" dirty="0">
                          <a:solidFill>
                            <a:srgbClr val="000000"/>
                          </a:solidFill>
                          <a:effectLst/>
                          <a:latin typeface="Univers" panose="020B0503020202020204" pitchFamily="34" charset="0"/>
                        </a:rPr>
                        <a:t>0.40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1000" b="0" i="1" u="none" strike="noStrike" dirty="0">
                          <a:solidFill>
                            <a:srgbClr val="000000"/>
                          </a:solidFill>
                          <a:effectLst/>
                          <a:latin typeface="Univers" panose="020B0503020202020204" pitchFamily="34" charset="0"/>
                        </a:rPr>
                        <a:t>0.6%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142860063"/>
                  </a:ext>
                </a:extLst>
              </a:tr>
            </a:tbl>
          </a:graphicData>
        </a:graphic>
      </p:graphicFrame>
      <p:sp>
        <p:nvSpPr>
          <p:cNvPr id="7" name="Content Placeholder 2"/>
          <p:cNvSpPr txBox="1">
            <a:spLocks/>
          </p:cNvSpPr>
          <p:nvPr/>
        </p:nvSpPr>
        <p:spPr>
          <a:xfrm>
            <a:off x="1417320" y="1005840"/>
            <a:ext cx="7269480" cy="390881"/>
          </a:xfrm>
          <a:prstGeom prst="rect">
            <a:avLst/>
          </a:prstGeom>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chemeClr val="tx1"/>
                </a:solidFill>
                <a:effectLst/>
                <a:uLnTx/>
                <a:uFillTx/>
                <a:latin typeface="Univers" panose="020B0503020202020204" pitchFamily="34" charset="0"/>
                <a:ea typeface="UD Digi Kyokasho N-R" panose="020B0400000000000000" pitchFamily="18" charset="-128"/>
              </a:rPr>
              <a:t>PERFORMANCE </a:t>
            </a:r>
            <a:r>
              <a:rPr kumimoji="0" lang="en-US" sz="2000" b="1" i="0" u="none" strike="noStrike" kern="1200" cap="none" spc="0" normalizeH="0" baseline="0" noProof="0" dirty="0">
                <a:ln>
                  <a:noFill/>
                </a:ln>
                <a:solidFill>
                  <a:srgbClr val="B11116"/>
                </a:solidFill>
                <a:effectLst/>
                <a:uLnTx/>
                <a:uFillTx/>
                <a:latin typeface="Univers" panose="020B0503020202020204" pitchFamily="34" charset="0"/>
                <a:ea typeface="UD Digi Kyokasho N-R" panose="020B0400000000000000" pitchFamily="18" charset="-128"/>
              </a:rPr>
              <a:t>HIGHLIGHTS</a:t>
            </a:r>
            <a:endParaRPr kumimoji="0" lang="en-IN" sz="2000" b="1" i="0" u="none" strike="noStrike" kern="1200" cap="none" spc="0" normalizeH="0" baseline="0" noProof="0" dirty="0">
              <a:ln>
                <a:noFill/>
              </a:ln>
              <a:solidFill>
                <a:srgbClr val="B11116"/>
              </a:solidFill>
              <a:effectLst/>
              <a:uLnTx/>
              <a:uFillTx/>
              <a:latin typeface="Univers" panose="020B0503020202020204" pitchFamily="34" charset="0"/>
              <a:ea typeface="UD Digi Kyokasho N-R" panose="020B0400000000000000" pitchFamily="18" charset="-128"/>
            </a:endParaRPr>
          </a:p>
        </p:txBody>
      </p:sp>
      <p:sp>
        <p:nvSpPr>
          <p:cNvPr id="8" name="Text Placeholder 1"/>
          <p:cNvSpPr>
            <a:spLocks noGrp="1"/>
          </p:cNvSpPr>
          <p:nvPr>
            <p:ph type="body" sz="quarter" idx="10"/>
          </p:nvPr>
        </p:nvSpPr>
        <p:spPr>
          <a:xfrm>
            <a:off x="1417320" y="1344168"/>
            <a:ext cx="4571498" cy="351190"/>
          </a:xfrm>
        </p:spPr>
        <p:txBody>
          <a:bodyPr/>
          <a:lstStyle/>
          <a:p>
            <a:pPr>
              <a:defRPr/>
            </a:pPr>
            <a:r>
              <a:rPr lang="en-IN" dirty="0">
                <a:ea typeface="UD Digi Kyokasho N-R" panose="020B0400000000000000" pitchFamily="18" charset="-128"/>
                <a:cs typeface="Times New Roman" panose="02020603050405020304" pitchFamily="18" charset="0"/>
              </a:rPr>
              <a:t>Foreign Exchange Fluctuation</a:t>
            </a:r>
          </a:p>
        </p:txBody>
      </p:sp>
      <p:sp>
        <p:nvSpPr>
          <p:cNvPr id="9"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D Digi Kyokasho N-R" panose="020B0400000000000000" pitchFamily="18" charset="-128"/>
                <a:ea typeface="UD Digi Kyokasho N-R" panose="020B0400000000000000" pitchFamily="18" charset="-128"/>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i="0" u="none" strike="noStrike" kern="1200" cap="none" spc="0" normalizeH="0" baseline="0" noProof="0" dirty="0">
              <a:ln>
                <a:noFill/>
              </a:ln>
              <a:effectLst/>
              <a:uLnTx/>
              <a:uFillTx/>
              <a:latin typeface="UD Digi Kyokasho N-R" panose="020B0400000000000000" pitchFamily="18" charset="-128"/>
              <a:ea typeface="UD Digi Kyokasho N-R" panose="020B0400000000000000" pitchFamily="18" charset="-128"/>
            </a:endParaRPr>
          </a:p>
        </p:txBody>
      </p:sp>
      <p:sp>
        <p:nvSpPr>
          <p:cNvPr id="13" name="Text Placeholder 1"/>
          <p:cNvSpPr>
            <a:spLocks noGrp="1"/>
          </p:cNvSpPr>
          <p:nvPr>
            <p:ph type="body" sz="quarter" idx="10"/>
          </p:nvPr>
        </p:nvSpPr>
        <p:spPr>
          <a:xfrm>
            <a:off x="1410422" y="2834640"/>
            <a:ext cx="5512892" cy="351190"/>
          </a:xfrm>
        </p:spPr>
        <p:txBody>
          <a:bodyPr/>
          <a:lstStyle/>
          <a:p>
            <a:r>
              <a:rPr lang="en-IN" sz="1400" dirty="0">
                <a:solidFill>
                  <a:srgbClr val="0070C0"/>
                </a:solidFill>
                <a:ea typeface="UD Digi Kyokasho N-R" panose="020B0400000000000000" pitchFamily="18" charset="-128"/>
                <a:cs typeface="Times New Roman" panose="02020603050405020304" pitchFamily="18" charset="0"/>
              </a:rPr>
              <a:t>Impact due to change in average exchange rates (Y-o-Y)</a:t>
            </a:r>
          </a:p>
        </p:txBody>
      </p:sp>
      <p:graphicFrame>
        <p:nvGraphicFramePr>
          <p:cNvPr id="16" name="Table 15"/>
          <p:cNvGraphicFramePr>
            <a:graphicFrameLocks noGrp="1"/>
          </p:cNvGraphicFramePr>
          <p:nvPr>
            <p:extLst>
              <p:ext uri="{D42A27DB-BD31-4B8C-83A1-F6EECF244321}">
                <p14:modId xmlns:p14="http://schemas.microsoft.com/office/powerpoint/2010/main" val="955660121"/>
              </p:ext>
            </p:extLst>
          </p:nvPr>
        </p:nvGraphicFramePr>
        <p:xfrm>
          <a:off x="1521619" y="3200400"/>
          <a:ext cx="6976339" cy="1375544"/>
        </p:xfrm>
        <a:graphic>
          <a:graphicData uri="http://schemas.openxmlformats.org/drawingml/2006/table">
            <a:tbl>
              <a:tblPr firstRow="1" bandRow="1">
                <a:tableStyleId>{073A0DAA-6AF3-43AB-8588-CEC1D06C72B9}</a:tableStyleId>
              </a:tblPr>
              <a:tblGrid>
                <a:gridCol w="1463123">
                  <a:extLst>
                    <a:ext uri="{9D8B030D-6E8A-4147-A177-3AD203B41FA5}">
                      <a16:colId xmlns:a16="http://schemas.microsoft.com/office/drawing/2014/main" val="20000"/>
                    </a:ext>
                  </a:extLst>
                </a:gridCol>
                <a:gridCol w="689152">
                  <a:extLst>
                    <a:ext uri="{9D8B030D-6E8A-4147-A177-3AD203B41FA5}">
                      <a16:colId xmlns:a16="http://schemas.microsoft.com/office/drawing/2014/main" val="20001"/>
                    </a:ext>
                  </a:extLst>
                </a:gridCol>
                <a:gridCol w="689152">
                  <a:extLst>
                    <a:ext uri="{9D8B030D-6E8A-4147-A177-3AD203B41FA5}">
                      <a16:colId xmlns:a16="http://schemas.microsoft.com/office/drawing/2014/main" val="20002"/>
                    </a:ext>
                  </a:extLst>
                </a:gridCol>
                <a:gridCol w="689152">
                  <a:extLst>
                    <a:ext uri="{9D8B030D-6E8A-4147-A177-3AD203B41FA5}">
                      <a16:colId xmlns:a16="http://schemas.microsoft.com/office/drawing/2014/main" val="20003"/>
                    </a:ext>
                  </a:extLst>
                </a:gridCol>
                <a:gridCol w="689152">
                  <a:extLst>
                    <a:ext uri="{9D8B030D-6E8A-4147-A177-3AD203B41FA5}">
                      <a16:colId xmlns:a16="http://schemas.microsoft.com/office/drawing/2014/main" val="20004"/>
                    </a:ext>
                  </a:extLst>
                </a:gridCol>
                <a:gridCol w="689152">
                  <a:extLst>
                    <a:ext uri="{9D8B030D-6E8A-4147-A177-3AD203B41FA5}">
                      <a16:colId xmlns:a16="http://schemas.microsoft.com/office/drawing/2014/main" val="4124713840"/>
                    </a:ext>
                  </a:extLst>
                </a:gridCol>
                <a:gridCol w="689152">
                  <a:extLst>
                    <a:ext uri="{9D8B030D-6E8A-4147-A177-3AD203B41FA5}">
                      <a16:colId xmlns:a16="http://schemas.microsoft.com/office/drawing/2014/main" val="1372296266"/>
                    </a:ext>
                  </a:extLst>
                </a:gridCol>
                <a:gridCol w="689152">
                  <a:extLst>
                    <a:ext uri="{9D8B030D-6E8A-4147-A177-3AD203B41FA5}">
                      <a16:colId xmlns:a16="http://schemas.microsoft.com/office/drawing/2014/main" val="3958610240"/>
                    </a:ext>
                  </a:extLst>
                </a:gridCol>
                <a:gridCol w="689152">
                  <a:extLst>
                    <a:ext uri="{9D8B030D-6E8A-4147-A177-3AD203B41FA5}">
                      <a16:colId xmlns:a16="http://schemas.microsoft.com/office/drawing/2014/main" val="891723189"/>
                    </a:ext>
                  </a:extLst>
                </a:gridCol>
              </a:tblGrid>
              <a:tr h="25176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1"/>
                        </a:solidFill>
                        <a:effectLst/>
                        <a:latin typeface="Univers" panose="020B0503020202020204" pitchFamily="34" charset="0"/>
                        <a:ea typeface="ＭＳ Ｐゴシック" pitchFamily="34" charset="-128"/>
                        <a:cs typeface="Times New Roman" panose="02020603050405020304" pitchFamily="18" charset="0"/>
                      </a:endParaRPr>
                    </a:p>
                  </a:txBody>
                  <a:tcPr marL="45720" marR="45720" anchor="ctr" horzOverflow="overflow">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gridSpan="4">
                  <a:txBody>
                    <a:bodyPr/>
                    <a:lstStyle/>
                    <a:p>
                      <a:pPr algn="ctr" rtl="0" fontAlgn="ctr"/>
                      <a:r>
                        <a:rPr lang="en-US" sz="1000" b="1" i="0" u="none" strike="noStrike" dirty="0">
                          <a:solidFill>
                            <a:srgbClr val="FFFFFF"/>
                          </a:solidFill>
                          <a:effectLst/>
                          <a:latin typeface="Univers" panose="020B0503020202020204" pitchFamily="34" charset="0"/>
                        </a:rPr>
                        <a:t>Q2 FY2020 vs. Q2 FY2019</a:t>
                      </a: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hMerge="1">
                  <a:txBody>
                    <a:bodyPr/>
                    <a:lstStyle/>
                    <a:p>
                      <a:endParaRPr lang="en-US"/>
                    </a:p>
                  </a:txBody>
                  <a:tcP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hMerge="1">
                  <a:txBody>
                    <a:bodyPr/>
                    <a:lstStyle/>
                    <a:p>
                      <a:endParaRPr lang="en-US"/>
                    </a:p>
                  </a:txBody>
                  <a:tcP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hMerge="1">
                  <a:txBody>
                    <a:bodyPr/>
                    <a:lstStyle/>
                    <a:p>
                      <a:endParaRPr lang="en-US"/>
                    </a:p>
                  </a:txBody>
                  <a:tcP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gridSpan="4">
                  <a:txBody>
                    <a:bodyPr/>
                    <a:lstStyle/>
                    <a:p>
                      <a:pPr algn="ctr" rtl="0" fontAlgn="ctr"/>
                      <a:r>
                        <a:rPr lang="en-US" sz="1000" b="1" i="0" u="none" strike="noStrike" dirty="0">
                          <a:solidFill>
                            <a:srgbClr val="FFFFFF"/>
                          </a:solidFill>
                          <a:effectLst/>
                          <a:latin typeface="Univers" panose="020B0503020202020204" pitchFamily="34" charset="0"/>
                        </a:rPr>
                        <a:t>Q2 FY2020 vs. Q1 FY2020</a:t>
                      </a: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hMerge="1">
                  <a:txBody>
                    <a:bodyPr/>
                    <a:lstStyle/>
                    <a:p>
                      <a:pPr algn="ctr" rtl="0" fontAlgn="ctr"/>
                      <a:endParaRPr lang="en-US" sz="1000" b="1" i="0" u="none" strike="noStrike" dirty="0">
                        <a:solidFill>
                          <a:srgbClr val="FFFFFF"/>
                        </a:solidFill>
                        <a:effectLst/>
                        <a:latin typeface="Univers"/>
                      </a:endParaRP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hMerge="1">
                  <a:txBody>
                    <a:bodyPr/>
                    <a:lstStyle/>
                    <a:p>
                      <a:pPr algn="ctr" rtl="0" fontAlgn="ctr"/>
                      <a:endParaRPr lang="en-US" sz="1000" b="1" i="0" u="none" strike="noStrike" dirty="0">
                        <a:solidFill>
                          <a:srgbClr val="FFFFFF"/>
                        </a:solidFill>
                        <a:effectLst/>
                        <a:latin typeface="Univers"/>
                      </a:endParaRP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hMerge="1">
                  <a:txBody>
                    <a:bodyPr/>
                    <a:lstStyle/>
                    <a:p>
                      <a:pPr algn="ctr" rtl="0" fontAlgn="ctr"/>
                      <a:endParaRPr lang="en-US" sz="1000" b="1" i="0" u="none" strike="noStrike" dirty="0">
                        <a:solidFill>
                          <a:srgbClr val="FFFFFF"/>
                        </a:solidFill>
                        <a:effectLst/>
                        <a:latin typeface="Univers"/>
                      </a:endParaRP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extLst>
                  <a:ext uri="{0D108BD9-81ED-4DB2-BD59-A6C34878D82A}">
                    <a16:rowId xmlns:a16="http://schemas.microsoft.com/office/drawing/2014/main" val="10000"/>
                  </a:ext>
                </a:extLst>
              </a:tr>
              <a:tr h="376412">
                <a:tc>
                  <a:txBody>
                    <a:bodyPr/>
                    <a:lstStyle/>
                    <a:p>
                      <a:pPr marL="85725"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Univers" panose="020B0503020202020204" pitchFamily="34" charset="0"/>
                          <a:ea typeface="ＭＳ Ｐゴシック" pitchFamily="34" charset="-128"/>
                          <a:cs typeface="Times New Roman" panose="02020603050405020304" pitchFamily="18" charset="0"/>
                        </a:rPr>
                        <a:t>Particulars</a:t>
                      </a:r>
                    </a:p>
                  </a:txBody>
                  <a:tcPr marL="45720" marR="45720" anchor="ctr" horzOverflow="overflow">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rtl="0" fontAlgn="ctr"/>
                      <a:r>
                        <a:rPr lang="en-US" sz="1000" b="1" i="0" u="none" strike="noStrike" dirty="0" err="1">
                          <a:solidFill>
                            <a:srgbClr val="FFFFFF"/>
                          </a:solidFill>
                          <a:effectLst/>
                          <a:latin typeface="Univers" panose="020B0503020202020204" pitchFamily="34" charset="0"/>
                        </a:rPr>
                        <a:t>Erla</a:t>
                      </a:r>
                      <a:endParaRPr lang="en-US" sz="1000" b="1" i="0" u="none" strike="noStrike" dirty="0">
                        <a:solidFill>
                          <a:srgbClr val="FFFFFF"/>
                        </a:solidFill>
                        <a:effectLst/>
                        <a:latin typeface="Univers" panose="020B0503020202020204" pitchFamily="34" charset="0"/>
                      </a:endParaRP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rtl="0" fontAlgn="ctr"/>
                      <a:r>
                        <a:rPr lang="en-US" sz="1000" b="1" i="0" u="none" strike="noStrike" dirty="0">
                          <a:solidFill>
                            <a:srgbClr val="FFFFFF"/>
                          </a:solidFill>
                          <a:effectLst/>
                          <a:latin typeface="Univers" panose="020B0503020202020204" pitchFamily="34" charset="0"/>
                        </a:rPr>
                        <a:t>DL UK</a:t>
                      </a: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rtl="0" fontAlgn="ctr"/>
                      <a:r>
                        <a:rPr lang="en-US" sz="1000" b="1" i="0" u="none" strike="noStrike" dirty="0">
                          <a:solidFill>
                            <a:srgbClr val="FFFFFF"/>
                          </a:solidFill>
                          <a:effectLst/>
                          <a:latin typeface="Univers" panose="020B0503020202020204" pitchFamily="34" charset="0"/>
                        </a:rPr>
                        <a:t>DTL</a:t>
                      </a: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rtl="0" fontAlgn="ctr"/>
                      <a:r>
                        <a:rPr lang="en-US" sz="1000" b="1" i="0" u="none" strike="noStrike" dirty="0">
                          <a:solidFill>
                            <a:srgbClr val="FFFFFF"/>
                          </a:solidFill>
                          <a:effectLst/>
                          <a:latin typeface="Univers" panose="020B0503020202020204" pitchFamily="34" charset="0"/>
                        </a:rPr>
                        <a:t>Total Impact</a:t>
                      </a: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rtl="0" fontAlgn="ctr"/>
                      <a:r>
                        <a:rPr lang="en-US" sz="1000" b="1" i="0" u="none" strike="noStrike" dirty="0" err="1">
                          <a:solidFill>
                            <a:srgbClr val="FFFFFF"/>
                          </a:solidFill>
                          <a:effectLst/>
                          <a:latin typeface="Univers" panose="020B0503020202020204" pitchFamily="34" charset="0"/>
                        </a:rPr>
                        <a:t>Erla</a:t>
                      </a:r>
                      <a:endParaRPr lang="en-US" sz="1000" b="1" i="0" u="none" strike="noStrike" dirty="0">
                        <a:solidFill>
                          <a:srgbClr val="FFFFFF"/>
                        </a:solidFill>
                        <a:effectLst/>
                        <a:latin typeface="Univers" panose="020B0503020202020204" pitchFamily="34" charset="0"/>
                      </a:endParaRP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rtl="0" fontAlgn="ctr"/>
                      <a:r>
                        <a:rPr lang="en-US" sz="1000" b="1" i="0" u="none" strike="noStrike" dirty="0">
                          <a:solidFill>
                            <a:srgbClr val="FFFFFF"/>
                          </a:solidFill>
                          <a:effectLst/>
                          <a:latin typeface="Univers" panose="020B0503020202020204" pitchFamily="34" charset="0"/>
                        </a:rPr>
                        <a:t>DL UK</a:t>
                      </a: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rtl="0" fontAlgn="ctr"/>
                      <a:r>
                        <a:rPr lang="en-US" sz="1000" b="1" i="0" u="none" strike="noStrike" dirty="0">
                          <a:solidFill>
                            <a:srgbClr val="FFFFFF"/>
                          </a:solidFill>
                          <a:effectLst/>
                          <a:latin typeface="Univers" panose="020B0503020202020204" pitchFamily="34" charset="0"/>
                        </a:rPr>
                        <a:t>DTL</a:t>
                      </a: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rtl="0" fontAlgn="ctr"/>
                      <a:r>
                        <a:rPr lang="en-US" sz="1000" b="1" i="0" u="none" strike="noStrike" dirty="0">
                          <a:solidFill>
                            <a:srgbClr val="FFFFFF"/>
                          </a:solidFill>
                          <a:effectLst/>
                          <a:latin typeface="Univers" panose="020B0503020202020204" pitchFamily="34" charset="0"/>
                        </a:rPr>
                        <a:t>Total Impact</a:t>
                      </a: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extLst>
                  <a:ext uri="{0D108BD9-81ED-4DB2-BD59-A6C34878D82A}">
                    <a16:rowId xmlns:a16="http://schemas.microsoft.com/office/drawing/2014/main" val="10001"/>
                  </a:ext>
                </a:extLst>
              </a:tr>
              <a:tr h="23306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Univers" panose="020B0503020202020204" pitchFamily="34" charset="0"/>
                          <a:ea typeface="ＭＳ Ｐゴシック" pitchFamily="34" charset="-128"/>
                          <a:cs typeface="Times New Roman" panose="02020603050405020304" pitchFamily="18" charset="0"/>
                        </a:rPr>
                        <a:t>Currency</a:t>
                      </a:r>
                    </a:p>
                  </a:txBody>
                  <a:tcPr marL="45720" marR="45720" anchor="ctr" horzOverflow="overflow">
                    <a:noFill/>
                  </a:tcPr>
                </a:tc>
                <a:tc>
                  <a:txBody>
                    <a:bodyPr/>
                    <a:lstStyle/>
                    <a:p>
                      <a:pPr algn="ctr" rtl="0" fontAlgn="ctr"/>
                      <a:r>
                        <a:rPr lang="en-US" sz="1000" b="0" i="0" u="none" strike="noStrike" dirty="0">
                          <a:solidFill>
                            <a:srgbClr val="000000"/>
                          </a:solidFill>
                          <a:effectLst/>
                          <a:latin typeface="Univers" panose="020B0503020202020204" pitchFamily="34" charset="0"/>
                        </a:rPr>
                        <a:t>EURO</a:t>
                      </a:r>
                    </a:p>
                  </a:txBody>
                  <a:tcPr marL="6350" marR="6350" marT="6350" anchor="ctr">
                    <a:noFill/>
                  </a:tcPr>
                </a:tc>
                <a:tc>
                  <a:txBody>
                    <a:bodyPr/>
                    <a:lstStyle/>
                    <a:p>
                      <a:pPr algn="ctr" rtl="0" fontAlgn="ctr"/>
                      <a:r>
                        <a:rPr lang="en-US" sz="1000" b="0" i="0" u="none" strike="noStrike" dirty="0">
                          <a:solidFill>
                            <a:srgbClr val="000000"/>
                          </a:solidFill>
                          <a:effectLst/>
                          <a:latin typeface="Univers" panose="020B0503020202020204" pitchFamily="34" charset="0"/>
                        </a:rPr>
                        <a:t>GBP</a:t>
                      </a:r>
                    </a:p>
                  </a:txBody>
                  <a:tcPr marL="6350" marR="6350" marT="6350" anchor="ctr">
                    <a:noFill/>
                  </a:tcPr>
                </a:tc>
                <a:tc>
                  <a:txBody>
                    <a:bodyPr/>
                    <a:lstStyle/>
                    <a:p>
                      <a:pPr algn="ctr" rtl="0" fontAlgn="ctr"/>
                      <a:r>
                        <a:rPr lang="en-US" sz="1000" b="0" i="0" u="none" strike="noStrike" baseline="0" dirty="0">
                          <a:solidFill>
                            <a:srgbClr val="000000"/>
                          </a:solidFill>
                          <a:effectLst/>
                          <a:latin typeface="Univers" panose="020B0503020202020204" pitchFamily="34" charset="0"/>
                        </a:rPr>
                        <a:t>USD</a:t>
                      </a:r>
                      <a:endParaRPr lang="en-US" sz="1000" b="0" i="0" u="none" strike="noStrike" dirty="0">
                        <a:solidFill>
                          <a:srgbClr val="000000"/>
                        </a:solidFill>
                        <a:effectLst/>
                        <a:latin typeface="Univers" panose="020B0503020202020204" pitchFamily="34" charset="0"/>
                      </a:endParaRPr>
                    </a:p>
                  </a:txBody>
                  <a:tcPr marL="6350" marR="6350" marT="6350" anchor="ctr">
                    <a:noFill/>
                  </a:tcPr>
                </a:tc>
                <a:tc>
                  <a:txBody>
                    <a:bodyPr/>
                    <a:lstStyle/>
                    <a:p>
                      <a:pPr algn="ctr" rtl="0" fontAlgn="ctr"/>
                      <a:endParaRPr lang="en-US" sz="1000" b="0" i="0" u="none" strike="noStrike" dirty="0">
                        <a:solidFill>
                          <a:srgbClr val="000000"/>
                        </a:solidFill>
                        <a:effectLst/>
                        <a:latin typeface="Univers" panose="020B0503020202020204" pitchFamily="34" charset="0"/>
                      </a:endParaRPr>
                    </a:p>
                  </a:txBody>
                  <a:tcPr marL="6350" marR="6350" marT="6350" anchor="ctr">
                    <a:noFill/>
                  </a:tcPr>
                </a:tc>
                <a:tc>
                  <a:txBody>
                    <a:bodyPr/>
                    <a:lstStyle/>
                    <a:p>
                      <a:pPr algn="ctr" rtl="0" fontAlgn="ctr"/>
                      <a:r>
                        <a:rPr lang="en-US" sz="1000" b="0" i="0" u="none" strike="noStrike" dirty="0">
                          <a:solidFill>
                            <a:srgbClr val="000000"/>
                          </a:solidFill>
                          <a:effectLst/>
                          <a:latin typeface="Univers" panose="020B0503020202020204" pitchFamily="34" charset="0"/>
                        </a:rPr>
                        <a:t>EURO</a:t>
                      </a:r>
                    </a:p>
                  </a:txBody>
                  <a:tcPr marL="6350" marR="6350" marT="6350" anchor="ctr">
                    <a:noFill/>
                  </a:tcPr>
                </a:tc>
                <a:tc>
                  <a:txBody>
                    <a:bodyPr/>
                    <a:lstStyle/>
                    <a:p>
                      <a:pPr algn="ctr" rtl="0" fontAlgn="ctr"/>
                      <a:r>
                        <a:rPr lang="en-US" sz="1000" b="0" i="0" u="none" strike="noStrike" dirty="0">
                          <a:solidFill>
                            <a:srgbClr val="000000"/>
                          </a:solidFill>
                          <a:effectLst/>
                          <a:latin typeface="Univers" panose="020B0503020202020204" pitchFamily="34" charset="0"/>
                        </a:rPr>
                        <a:t>GBP</a:t>
                      </a:r>
                    </a:p>
                  </a:txBody>
                  <a:tcPr marL="6350" marR="6350" marT="6350" anchor="ctr">
                    <a:noFill/>
                  </a:tcPr>
                </a:tc>
                <a:tc>
                  <a:txBody>
                    <a:bodyPr/>
                    <a:lstStyle/>
                    <a:p>
                      <a:pPr algn="ctr" rtl="0" fontAlgn="ctr"/>
                      <a:r>
                        <a:rPr lang="en-US" sz="1000" b="0" i="0" u="none" strike="noStrike" baseline="0" dirty="0">
                          <a:solidFill>
                            <a:srgbClr val="000000"/>
                          </a:solidFill>
                          <a:effectLst/>
                          <a:latin typeface="Univers" panose="020B0503020202020204" pitchFamily="34" charset="0"/>
                        </a:rPr>
                        <a:t>USD</a:t>
                      </a:r>
                      <a:endParaRPr lang="en-US" sz="1000" b="0" i="0" u="none" strike="noStrike" dirty="0">
                        <a:solidFill>
                          <a:srgbClr val="000000"/>
                        </a:solidFill>
                        <a:effectLst/>
                        <a:latin typeface="Univers" panose="020B0503020202020204" pitchFamily="34" charset="0"/>
                      </a:endParaRPr>
                    </a:p>
                  </a:txBody>
                  <a:tcPr marL="6350" marR="6350" marT="6350" anchor="ctr">
                    <a:noFill/>
                  </a:tcPr>
                </a:tc>
                <a:tc>
                  <a:txBody>
                    <a:bodyPr/>
                    <a:lstStyle/>
                    <a:p>
                      <a:pPr algn="ctr" rtl="0" fontAlgn="ctr"/>
                      <a:endParaRPr lang="en-US" sz="1000" b="0" i="0" u="none" strike="noStrike" dirty="0">
                        <a:solidFill>
                          <a:srgbClr val="000000"/>
                        </a:solidFill>
                        <a:effectLst/>
                        <a:latin typeface="Univers" panose="020B0503020202020204" pitchFamily="34" charset="0"/>
                      </a:endParaRPr>
                    </a:p>
                  </a:txBody>
                  <a:tcPr marL="6350" marR="6350" marT="6350" anchor="ctr">
                    <a:noFill/>
                  </a:tcPr>
                </a:tc>
                <a:extLst>
                  <a:ext uri="{0D108BD9-81ED-4DB2-BD59-A6C34878D82A}">
                    <a16:rowId xmlns:a16="http://schemas.microsoft.com/office/drawing/2014/main" val="10002"/>
                  </a:ext>
                </a:extLst>
              </a:tr>
              <a:tr h="251764">
                <a:tc>
                  <a:txBody>
                    <a:bodyPr/>
                    <a:lstStyle/>
                    <a:p>
                      <a:pPr marL="85725" indent="0" algn="l" rtl="0" fontAlgn="b"/>
                      <a:r>
                        <a:rPr lang="en-IN" sz="1000" b="0" i="0" u="none" strike="noStrike" dirty="0">
                          <a:solidFill>
                            <a:srgbClr val="000000"/>
                          </a:solidFill>
                          <a:effectLst/>
                          <a:latin typeface="Univers" panose="020B0503020202020204" pitchFamily="34" charset="0"/>
                        </a:rPr>
                        <a:t>Revenue (Rs. </a:t>
                      </a:r>
                      <a:r>
                        <a:rPr lang="en-IN" sz="1000" b="0" i="0" u="none" strike="noStrike" dirty="0" err="1">
                          <a:solidFill>
                            <a:srgbClr val="000000"/>
                          </a:solidFill>
                          <a:effectLst/>
                          <a:latin typeface="Univers" panose="020B0503020202020204" pitchFamily="34" charset="0"/>
                        </a:rPr>
                        <a:t>mn</a:t>
                      </a:r>
                      <a:r>
                        <a:rPr lang="en-IN" sz="1000" b="0" i="0" u="none" strike="noStrike" dirty="0">
                          <a:solidFill>
                            <a:srgbClr val="000000"/>
                          </a:solidFill>
                          <a:effectLst/>
                          <a:latin typeface="Univers" panose="020B0503020202020204" pitchFamily="34" charset="0"/>
                        </a:rPr>
                        <a:t>)</a:t>
                      </a:r>
                    </a:p>
                  </a:txBody>
                  <a:tcPr marL="0" marR="0" marT="0" marB="0" anchor="ctr"/>
                </a:tc>
                <a:tc>
                  <a:txBody>
                    <a:bodyPr/>
                    <a:lstStyle/>
                    <a:p>
                      <a:pPr algn="ctr" rtl="0" fontAlgn="b"/>
                      <a:r>
                        <a:rPr lang="en-IN" sz="1000" b="0" i="0" u="none" strike="noStrike" dirty="0">
                          <a:solidFill>
                            <a:srgbClr val="000000"/>
                          </a:solidFill>
                          <a:effectLst/>
                          <a:latin typeface="Univers" panose="020B0503020202020204" pitchFamily="34" charset="0"/>
                        </a:rPr>
                        <a:t>(43.7)</a:t>
                      </a:r>
                    </a:p>
                  </a:txBody>
                  <a:tcPr marL="0" marR="0" marT="0" marB="0" anchor="ctr"/>
                </a:tc>
                <a:tc>
                  <a:txBody>
                    <a:bodyPr/>
                    <a:lstStyle/>
                    <a:p>
                      <a:pPr algn="ctr" rtl="0" fontAlgn="b"/>
                      <a:r>
                        <a:rPr lang="en-IN" sz="1000" b="0" i="0" u="none" strike="noStrike" dirty="0">
                          <a:solidFill>
                            <a:srgbClr val="000000"/>
                          </a:solidFill>
                          <a:effectLst/>
                          <a:latin typeface="Univers" panose="020B0503020202020204" pitchFamily="34" charset="0"/>
                        </a:rPr>
                        <a:t>(20.1)</a:t>
                      </a:r>
                    </a:p>
                  </a:txBody>
                  <a:tcPr marL="0" marR="0" marT="0" marB="0" anchor="ctr"/>
                </a:tc>
                <a:tc>
                  <a:txBody>
                    <a:bodyPr/>
                    <a:lstStyle/>
                    <a:p>
                      <a:pPr algn="ctr" rtl="0" fontAlgn="b"/>
                      <a:r>
                        <a:rPr lang="en-IN" sz="1000" b="0" i="0" u="none" strike="noStrike" dirty="0">
                          <a:solidFill>
                            <a:srgbClr val="000000"/>
                          </a:solidFill>
                          <a:effectLst/>
                          <a:latin typeface="Univers" panose="020B0503020202020204" pitchFamily="34" charset="0"/>
                        </a:rPr>
                        <a:t>13.1</a:t>
                      </a:r>
                    </a:p>
                  </a:txBody>
                  <a:tcPr marL="0" marR="0" marT="0" marB="0" anchor="ctr"/>
                </a:tc>
                <a:tc>
                  <a:txBody>
                    <a:bodyPr/>
                    <a:lstStyle/>
                    <a:p>
                      <a:pPr algn="ctr" rtl="0" fontAlgn="b"/>
                      <a:r>
                        <a:rPr lang="en-IN" sz="1000" b="0" i="0" u="none" strike="noStrike" dirty="0">
                          <a:solidFill>
                            <a:srgbClr val="000000"/>
                          </a:solidFill>
                          <a:effectLst/>
                          <a:latin typeface="Univers" panose="020B0503020202020204" pitchFamily="34" charset="0"/>
                        </a:rPr>
                        <a:t>(50.7)</a:t>
                      </a:r>
                    </a:p>
                  </a:txBody>
                  <a:tcPr marL="0" marR="0" marT="0" marB="0" anchor="ctr"/>
                </a:tc>
                <a:tc>
                  <a:txBody>
                    <a:bodyPr/>
                    <a:lstStyle/>
                    <a:p>
                      <a:pPr algn="ctr" rtl="0" fontAlgn="b"/>
                      <a:r>
                        <a:rPr lang="en-IN" sz="1000" b="0" i="0" u="none" strike="noStrike" dirty="0">
                          <a:solidFill>
                            <a:srgbClr val="000000"/>
                          </a:solidFill>
                          <a:effectLst/>
                          <a:latin typeface="Univers" panose="020B0503020202020204" pitchFamily="34" charset="0"/>
                        </a:rPr>
                        <a:t>0.6</a:t>
                      </a:r>
                    </a:p>
                  </a:txBody>
                  <a:tcPr marL="0" marR="0" marT="0" marB="0" anchor="ctr"/>
                </a:tc>
                <a:tc>
                  <a:txBody>
                    <a:bodyPr/>
                    <a:lstStyle/>
                    <a:p>
                      <a:pPr algn="ctr" rtl="0" fontAlgn="b"/>
                      <a:r>
                        <a:rPr lang="en-IN" sz="1000" b="0" i="0" u="none" strike="noStrike" dirty="0">
                          <a:solidFill>
                            <a:srgbClr val="000000"/>
                          </a:solidFill>
                          <a:effectLst/>
                          <a:latin typeface="Univers" panose="020B0503020202020204" pitchFamily="34" charset="0"/>
                        </a:rPr>
                        <a:t>(7.7)</a:t>
                      </a:r>
                    </a:p>
                  </a:txBody>
                  <a:tcPr marL="0" marR="0" marT="0" marB="0" anchor="ctr"/>
                </a:tc>
                <a:tc>
                  <a:txBody>
                    <a:bodyPr/>
                    <a:lstStyle/>
                    <a:p>
                      <a:pPr algn="ctr" rtl="0" fontAlgn="b"/>
                      <a:r>
                        <a:rPr lang="en-IN" sz="1000" b="0" i="0" u="none" strike="noStrike">
                          <a:solidFill>
                            <a:srgbClr val="000000"/>
                          </a:solidFill>
                          <a:effectLst/>
                          <a:latin typeface="Univers" panose="020B0503020202020204" pitchFamily="34" charset="0"/>
                        </a:rPr>
                        <a:t>2.2</a:t>
                      </a:r>
                    </a:p>
                  </a:txBody>
                  <a:tcPr marL="0" marR="0" marT="0" marB="0" anchor="ctr"/>
                </a:tc>
                <a:tc>
                  <a:txBody>
                    <a:bodyPr/>
                    <a:lstStyle/>
                    <a:p>
                      <a:pPr algn="ctr" rtl="0" fontAlgn="b"/>
                      <a:r>
                        <a:rPr lang="en-IN" sz="1000" b="0" i="0" u="none" strike="noStrike" dirty="0">
                          <a:solidFill>
                            <a:srgbClr val="000000"/>
                          </a:solidFill>
                          <a:effectLst/>
                          <a:latin typeface="Univers" panose="020B0503020202020204" pitchFamily="34" charset="0"/>
                        </a:rPr>
                        <a:t>(4.9)</a:t>
                      </a:r>
                    </a:p>
                  </a:txBody>
                  <a:tcPr marL="0" marR="0" marT="0" marB="0" anchor="ctr"/>
                </a:tc>
                <a:extLst>
                  <a:ext uri="{0D108BD9-81ED-4DB2-BD59-A6C34878D82A}">
                    <a16:rowId xmlns:a16="http://schemas.microsoft.com/office/drawing/2014/main" val="10003"/>
                  </a:ext>
                </a:extLst>
              </a:tr>
              <a:tr h="251764">
                <a:tc>
                  <a:txBody>
                    <a:bodyPr/>
                    <a:lstStyle/>
                    <a:p>
                      <a:pPr marL="85725" indent="0" algn="l" rtl="0" fontAlgn="b"/>
                      <a:r>
                        <a:rPr lang="en-IN" sz="1000" b="0" i="0" u="none" strike="noStrike" dirty="0">
                          <a:solidFill>
                            <a:srgbClr val="000000"/>
                          </a:solidFill>
                          <a:effectLst/>
                          <a:latin typeface="Univers" panose="020B0503020202020204" pitchFamily="34" charset="0"/>
                        </a:rPr>
                        <a:t>EBITDA (Rs. </a:t>
                      </a:r>
                      <a:r>
                        <a:rPr lang="en-IN" sz="1000" b="0" i="0" u="none" strike="noStrike" dirty="0" err="1">
                          <a:solidFill>
                            <a:srgbClr val="000000"/>
                          </a:solidFill>
                          <a:effectLst/>
                          <a:latin typeface="Univers" panose="020B0503020202020204" pitchFamily="34" charset="0"/>
                        </a:rPr>
                        <a:t>mn</a:t>
                      </a:r>
                      <a:r>
                        <a:rPr lang="en-IN" sz="1000" b="0" i="0" u="none" strike="noStrike" dirty="0">
                          <a:solidFill>
                            <a:srgbClr val="000000"/>
                          </a:solidFill>
                          <a:effectLst/>
                          <a:latin typeface="Univers" panose="020B0503020202020204" pitchFamily="34" charset="0"/>
                        </a:rPr>
                        <a:t>)</a:t>
                      </a:r>
                    </a:p>
                  </a:txBody>
                  <a:tcPr marL="0" marR="0" marT="0" marB="0" anchor="ctr"/>
                </a:tc>
                <a:tc>
                  <a:txBody>
                    <a:bodyPr/>
                    <a:lstStyle/>
                    <a:p>
                      <a:pPr algn="ctr" rtl="0" fontAlgn="b"/>
                      <a:r>
                        <a:rPr lang="en-IN" sz="1000" b="0" i="0" u="none" strike="noStrike" dirty="0">
                          <a:solidFill>
                            <a:srgbClr val="000000"/>
                          </a:solidFill>
                          <a:effectLst/>
                          <a:latin typeface="Univers" panose="020B0503020202020204" pitchFamily="34" charset="0"/>
                        </a:rPr>
                        <a:t>(2.5)</a:t>
                      </a:r>
                    </a:p>
                  </a:txBody>
                  <a:tcPr marL="0" marR="0" marT="0" marB="0" anchor="ctr"/>
                </a:tc>
                <a:tc>
                  <a:txBody>
                    <a:bodyPr/>
                    <a:lstStyle/>
                    <a:p>
                      <a:pPr algn="ctr" rtl="0" fontAlgn="b"/>
                      <a:r>
                        <a:rPr lang="en-IN" sz="1000" b="0" i="0" u="none" strike="noStrike" dirty="0">
                          <a:solidFill>
                            <a:srgbClr val="000000"/>
                          </a:solidFill>
                          <a:effectLst/>
                          <a:latin typeface="Univers" panose="020B0503020202020204" pitchFamily="34" charset="0"/>
                        </a:rPr>
                        <a:t>(2.1)</a:t>
                      </a:r>
                    </a:p>
                  </a:txBody>
                  <a:tcPr marL="0" marR="0" marT="0" marB="0" anchor="ctr"/>
                </a:tc>
                <a:tc>
                  <a:txBody>
                    <a:bodyPr/>
                    <a:lstStyle/>
                    <a:p>
                      <a:pPr algn="ctr" rtl="0" fontAlgn="b"/>
                      <a:r>
                        <a:rPr lang="en-IN" sz="1000" b="0" i="0" u="none" strike="noStrike" dirty="0">
                          <a:solidFill>
                            <a:srgbClr val="000000"/>
                          </a:solidFill>
                          <a:effectLst/>
                          <a:latin typeface="Univers" panose="020B0503020202020204" pitchFamily="34" charset="0"/>
                        </a:rPr>
                        <a:t>13.1</a:t>
                      </a:r>
                    </a:p>
                  </a:txBody>
                  <a:tcPr marL="0" marR="0" marT="0" marB="0" anchor="ctr"/>
                </a:tc>
                <a:tc>
                  <a:txBody>
                    <a:bodyPr/>
                    <a:lstStyle/>
                    <a:p>
                      <a:pPr algn="ctr" rtl="0" fontAlgn="b"/>
                      <a:r>
                        <a:rPr lang="en-IN" sz="1000" b="0" i="0" u="none" strike="noStrike" dirty="0">
                          <a:solidFill>
                            <a:srgbClr val="000000"/>
                          </a:solidFill>
                          <a:effectLst/>
                          <a:latin typeface="Univers" panose="020B0503020202020204" pitchFamily="34" charset="0"/>
                        </a:rPr>
                        <a:t>8.5</a:t>
                      </a:r>
                    </a:p>
                  </a:txBody>
                  <a:tcPr marL="0" marR="0" marT="0" marB="0" anchor="ctr"/>
                </a:tc>
                <a:tc>
                  <a:txBody>
                    <a:bodyPr/>
                    <a:lstStyle/>
                    <a:p>
                      <a:pPr algn="ctr" rtl="0" fontAlgn="b"/>
                      <a:r>
                        <a:rPr lang="en-IN" sz="1000" b="0" i="0" u="none" strike="noStrike" dirty="0">
                          <a:solidFill>
                            <a:srgbClr val="000000"/>
                          </a:solidFill>
                          <a:effectLst/>
                          <a:latin typeface="Univers" panose="020B0503020202020204" pitchFamily="34" charset="0"/>
                        </a:rPr>
                        <a:t>0.0</a:t>
                      </a:r>
                    </a:p>
                  </a:txBody>
                  <a:tcPr marL="0" marR="0" marT="0" marB="0" anchor="ctr"/>
                </a:tc>
                <a:tc>
                  <a:txBody>
                    <a:bodyPr/>
                    <a:lstStyle/>
                    <a:p>
                      <a:pPr algn="ctr" rtl="0" fontAlgn="b"/>
                      <a:r>
                        <a:rPr lang="en-IN" sz="1000" b="0" i="0" u="none" strike="noStrike" dirty="0">
                          <a:solidFill>
                            <a:srgbClr val="000000"/>
                          </a:solidFill>
                          <a:effectLst/>
                          <a:latin typeface="Univers" panose="020B0503020202020204" pitchFamily="34" charset="0"/>
                        </a:rPr>
                        <a:t>(0.6)</a:t>
                      </a:r>
                    </a:p>
                  </a:txBody>
                  <a:tcPr marL="0" marR="0" marT="0" marB="0" anchor="ctr"/>
                </a:tc>
                <a:tc>
                  <a:txBody>
                    <a:bodyPr/>
                    <a:lstStyle/>
                    <a:p>
                      <a:pPr algn="ctr" rtl="0" fontAlgn="b"/>
                      <a:r>
                        <a:rPr lang="en-IN" sz="1000" b="0" i="0" u="none" strike="noStrike" dirty="0">
                          <a:solidFill>
                            <a:srgbClr val="000000"/>
                          </a:solidFill>
                          <a:effectLst/>
                          <a:latin typeface="Univers" panose="020B0503020202020204" pitchFamily="34" charset="0"/>
                        </a:rPr>
                        <a:t>2.2</a:t>
                      </a:r>
                    </a:p>
                  </a:txBody>
                  <a:tcPr marL="0" marR="0" marT="0" marB="0" anchor="ctr"/>
                </a:tc>
                <a:tc>
                  <a:txBody>
                    <a:bodyPr/>
                    <a:lstStyle/>
                    <a:p>
                      <a:pPr algn="ctr" rtl="0" fontAlgn="b"/>
                      <a:r>
                        <a:rPr lang="en-IN" sz="1000" b="0" i="0" u="none" strike="noStrike" dirty="0">
                          <a:solidFill>
                            <a:srgbClr val="000000"/>
                          </a:solidFill>
                          <a:effectLst/>
                          <a:latin typeface="Univers" panose="020B0503020202020204" pitchFamily="34" charset="0"/>
                        </a:rPr>
                        <a:t>1.6</a:t>
                      </a:r>
                    </a:p>
                  </a:txBody>
                  <a:tcPr marL="0" marR="0" marT="0" marB="0" anchor="ctr"/>
                </a:tc>
                <a:extLst>
                  <a:ext uri="{0D108BD9-81ED-4DB2-BD59-A6C34878D82A}">
                    <a16:rowId xmlns:a16="http://schemas.microsoft.com/office/drawing/2014/main" val="10004"/>
                  </a:ext>
                </a:extLst>
              </a:tr>
            </a:tbl>
          </a:graphicData>
        </a:graphic>
      </p:graphicFrame>
      <p:sp>
        <p:nvSpPr>
          <p:cNvPr id="20" name="Rectangle 19"/>
          <p:cNvSpPr/>
          <p:nvPr/>
        </p:nvSpPr>
        <p:spPr>
          <a:xfrm>
            <a:off x="5050897" y="3450264"/>
            <a:ext cx="683981" cy="112568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UD Digi Kyokasho N-R" panose="020B0400000000000000" pitchFamily="18" charset="-128"/>
              <a:ea typeface="UD Digi Kyokasho N-R" panose="020B0400000000000000" pitchFamily="18" charset="-128"/>
            </a:endParaRPr>
          </a:p>
        </p:txBody>
      </p:sp>
      <p:sp>
        <p:nvSpPr>
          <p:cNvPr id="17" name="Rectangle 16"/>
          <p:cNvSpPr/>
          <p:nvPr/>
        </p:nvSpPr>
        <p:spPr>
          <a:xfrm>
            <a:off x="4556793" y="1652421"/>
            <a:ext cx="1584000" cy="113962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UD Digi Kyokasho N-R" panose="020B0400000000000000" pitchFamily="18" charset="-128"/>
              <a:ea typeface="UD Digi Kyokasho N-R" panose="020B0400000000000000" pitchFamily="18" charset="-128"/>
            </a:endParaRPr>
          </a:p>
        </p:txBody>
      </p:sp>
      <p:sp>
        <p:nvSpPr>
          <p:cNvPr id="18" name="Text Placeholder 1"/>
          <p:cNvSpPr>
            <a:spLocks noGrp="1"/>
          </p:cNvSpPr>
          <p:nvPr/>
        </p:nvSpPr>
        <p:spPr>
          <a:xfrm>
            <a:off x="1417320" y="4624446"/>
            <a:ext cx="7121189" cy="1451679"/>
          </a:xfrm>
          <a:prstGeom prst="rect">
            <a:avLst/>
          </a:prstGeom>
        </p:spPr>
        <p:txBody>
          <a:bodyPr wrap="square">
            <a:spAutoFit/>
          </a:bodyPr>
          <a:lstStyle>
            <a:lvl1pPr marL="342900" indent="-342900" algn="l" defTabSz="914400" rtl="0" eaLnBrk="1" latinLnBrk="0" hangingPunct="1">
              <a:lnSpc>
                <a:spcPct val="100000"/>
              </a:lnSpc>
              <a:spcBef>
                <a:spcPts val="0"/>
              </a:spcBef>
              <a:buFont typeface="Arial" pitchFamily="34" charset="0"/>
              <a:buNone/>
              <a:defRPr sz="1600" b="1" kern="1200">
                <a:solidFill>
                  <a:schemeClr val="tx1">
                    <a:lumMod val="50000"/>
                    <a:lumOff val="50000"/>
                  </a:schemeClr>
                </a:solidFill>
                <a:latin typeface="Univers" pitchFamily="34" charset="0"/>
                <a:ea typeface="+mn-ea"/>
                <a:cs typeface="+mn-cs"/>
              </a:defRPr>
            </a:lvl1pPr>
            <a:lvl2pPr marL="742950" marR="0" indent="-285750" algn="l" defTabSz="914400" rtl="0" eaLnBrk="1" fontAlgn="auto" latinLnBrk="0" hangingPunct="1">
              <a:lnSpc>
                <a:spcPct val="150000"/>
              </a:lnSpc>
              <a:spcBef>
                <a:spcPct val="20000"/>
              </a:spcBef>
              <a:spcAft>
                <a:spcPts val="0"/>
              </a:spcAft>
              <a:buClrTx/>
              <a:buSzTx/>
              <a:buFont typeface="Arial" pitchFamily="34" charset="0"/>
              <a:buNone/>
              <a:tabLst/>
              <a:defRPr sz="2800" kern="1200">
                <a:solidFill>
                  <a:schemeClr val="tx1">
                    <a:lumMod val="9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lgn="just">
              <a:lnSpc>
                <a:spcPts val="1400"/>
              </a:lnSpc>
              <a:spcBef>
                <a:spcPts val="400"/>
              </a:spcBef>
              <a:buFont typeface="Arial" pitchFamily="34" charset="0"/>
              <a:buChar char="•"/>
            </a:pPr>
            <a:r>
              <a:rPr lang="en-US" sz="1200" b="0" dirty="0">
                <a:solidFill>
                  <a:schemeClr val="tx1"/>
                </a:solidFill>
                <a:ea typeface="UD Digi Kyokasho N-R" panose="020B0400000000000000" pitchFamily="18" charset="-128"/>
                <a:cs typeface="Times New Roman" panose="02020603050405020304" pitchFamily="18" charset="0"/>
              </a:rPr>
              <a:t>On a constant currency basis, Q2 FY2020 revenue, if adjusted for a foreign exchange impact of Rs. (50.7) mn would be Rs. 3,255.7 mn (representing a decline of 11.9% compared to a decline of 13.4% before adjustment).</a:t>
            </a:r>
          </a:p>
          <a:p>
            <a:pPr marL="171450" indent="-171450" algn="just">
              <a:lnSpc>
                <a:spcPts val="1400"/>
              </a:lnSpc>
              <a:spcBef>
                <a:spcPts val="400"/>
              </a:spcBef>
              <a:buFont typeface="Arial" pitchFamily="34" charset="0"/>
              <a:buChar char="•"/>
            </a:pPr>
            <a:r>
              <a:rPr lang="en-US" sz="1200" b="0" dirty="0">
                <a:solidFill>
                  <a:schemeClr val="tx1"/>
                </a:solidFill>
                <a:ea typeface="UD Digi Kyokasho N-R" panose="020B0400000000000000" pitchFamily="18" charset="-128"/>
                <a:cs typeface="Times New Roman" panose="02020603050405020304" pitchFamily="18" charset="0"/>
              </a:rPr>
              <a:t>On a constant currency basis, Q2 FY2020 EBITDA, if adjusted for a foreign exchange impact of Rs. 8.5 mn would be Rs. 467.5 mn (compared to Rs. 476 mn before adjustment).</a:t>
            </a:r>
          </a:p>
          <a:p>
            <a:pPr marL="171450" indent="-171450" algn="just">
              <a:lnSpc>
                <a:spcPts val="1400"/>
              </a:lnSpc>
              <a:spcBef>
                <a:spcPts val="400"/>
              </a:spcBef>
              <a:buFont typeface="Arial" pitchFamily="34" charset="0"/>
              <a:buChar char="•"/>
            </a:pPr>
            <a:r>
              <a:rPr lang="en-US" sz="1200" b="0" dirty="0">
                <a:solidFill>
                  <a:schemeClr val="tx1"/>
                </a:solidFill>
                <a:ea typeface="UD Digi Kyokasho N-R" panose="020B0400000000000000" pitchFamily="18" charset="-128"/>
                <a:cs typeface="Times New Roman" panose="02020603050405020304" pitchFamily="18" charset="0"/>
              </a:rPr>
              <a:t>The Company has exposure to EUR, GBP and USD. The impact from transactions denominated in USD currencies was favorable on a Y-o-Y basis.</a:t>
            </a:r>
          </a:p>
        </p:txBody>
      </p:sp>
      <p:sp>
        <p:nvSpPr>
          <p:cNvPr id="12" name="Rectangle 11">
            <a:extLst>
              <a:ext uri="{FF2B5EF4-FFF2-40B4-BE49-F238E27FC236}">
                <a16:creationId xmlns:a16="http://schemas.microsoft.com/office/drawing/2014/main" id="{78C0EADD-4832-4D49-9BCA-A71E794A42FE}"/>
              </a:ext>
            </a:extLst>
          </p:cNvPr>
          <p:cNvSpPr/>
          <p:nvPr/>
        </p:nvSpPr>
        <p:spPr>
          <a:xfrm>
            <a:off x="7807350" y="3450264"/>
            <a:ext cx="683981" cy="112568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UD Digi Kyokasho N-R" panose="020B0400000000000000" pitchFamily="18" charset="-128"/>
              <a:ea typeface="UD Digi Kyokasho N-R" panose="020B0400000000000000" pitchFamily="18" charset="-128"/>
            </a:endParaRPr>
          </a:p>
        </p:txBody>
      </p:sp>
      <p:sp>
        <p:nvSpPr>
          <p:cNvPr id="14" name="Rectangle 13">
            <a:extLst>
              <a:ext uri="{FF2B5EF4-FFF2-40B4-BE49-F238E27FC236}">
                <a16:creationId xmlns:a16="http://schemas.microsoft.com/office/drawing/2014/main" id="{C1BFBDAF-F068-42FA-BECB-C9EBECEE1B47}"/>
              </a:ext>
            </a:extLst>
          </p:cNvPr>
          <p:cNvSpPr/>
          <p:nvPr/>
        </p:nvSpPr>
        <p:spPr>
          <a:xfrm>
            <a:off x="6949863" y="1652421"/>
            <a:ext cx="1584000" cy="113962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UD Digi Kyokasho N-R" panose="020B0400000000000000" pitchFamily="18" charset="-128"/>
              <a:ea typeface="UD Digi Kyokasho N-R" panose="020B0400000000000000" pitchFamily="18" charset="-128"/>
            </a:endParaRPr>
          </a:p>
        </p:txBody>
      </p:sp>
    </p:spTree>
    <p:extLst>
      <p:ext uri="{BB962C8B-B14F-4D97-AF65-F5344CB8AC3E}">
        <p14:creationId xmlns:p14="http://schemas.microsoft.com/office/powerpoint/2010/main" val="9180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417320" y="1005840"/>
            <a:ext cx="7269480" cy="410978"/>
          </a:xfrm>
        </p:spPr>
        <p:txBody>
          <a:bodyPr/>
          <a:lstStyle/>
          <a:p>
            <a:r>
              <a:rPr lang="en-US" dirty="0"/>
              <a:t>AEROSPACE AND </a:t>
            </a:r>
            <a:r>
              <a:rPr lang="en-US" dirty="0">
                <a:solidFill>
                  <a:srgbClr val="B11116"/>
                </a:solidFill>
              </a:rPr>
              <a:t>DEFENCE SEGMENT</a:t>
            </a:r>
          </a:p>
        </p:txBody>
      </p:sp>
      <p:sp>
        <p:nvSpPr>
          <p:cNvPr id="56" name="Text Placeholder 1"/>
          <p:cNvSpPr>
            <a:spLocks noGrp="1"/>
          </p:cNvSpPr>
          <p:nvPr>
            <p:ph type="body" sz="quarter" idx="10"/>
          </p:nvPr>
        </p:nvSpPr>
        <p:spPr>
          <a:xfrm>
            <a:off x="1417320" y="1377128"/>
            <a:ext cx="3069377" cy="233308"/>
          </a:xfrm>
        </p:spPr>
        <p:txBody>
          <a:bodyPr anchor="ctr"/>
          <a:lstStyle/>
          <a:p>
            <a:r>
              <a:rPr lang="en-IN" dirty="0">
                <a:cs typeface="Times New Roman" panose="02020603050405020304" pitchFamily="18" charset="0"/>
              </a:rPr>
              <a:t>Financial Overview</a:t>
            </a:r>
            <a:endParaRPr lang="en-GB" dirty="0">
              <a:cs typeface="Times New Roman" panose="02020603050405020304" pitchFamily="18" charset="0"/>
            </a:endParaRPr>
          </a:p>
        </p:txBody>
      </p:sp>
      <p:sp>
        <p:nvSpPr>
          <p:cNvPr id="9"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00" i="0" u="none" strike="noStrike" kern="1200" cap="none" spc="0" normalizeH="0" baseline="0" noProof="0" dirty="0">
              <a:ln>
                <a:noFill/>
              </a:ln>
              <a:effectLst/>
              <a:uLnTx/>
              <a:uFillTx/>
              <a:latin typeface="Univers" pitchFamily="34" charset="0"/>
              <a:ea typeface="+mn-ea"/>
              <a:cs typeface="+mn-cs"/>
            </a:endParaRPr>
          </a:p>
        </p:txBody>
      </p:sp>
      <p:sp>
        <p:nvSpPr>
          <p:cNvPr id="14" name="Text Placeholder 1"/>
          <p:cNvSpPr>
            <a:spLocks noGrp="1"/>
          </p:cNvSpPr>
          <p:nvPr>
            <p:ph type="body" sz="quarter" idx="10"/>
          </p:nvPr>
        </p:nvSpPr>
        <p:spPr>
          <a:xfrm>
            <a:off x="1410422" y="3657600"/>
            <a:ext cx="3069377" cy="351190"/>
          </a:xfrm>
        </p:spPr>
        <p:txBody>
          <a:bodyPr/>
          <a:lstStyle/>
          <a:p>
            <a:r>
              <a:rPr lang="en-IN" sz="1400" dirty="0">
                <a:solidFill>
                  <a:srgbClr val="0070C0"/>
                </a:solidFill>
                <a:cs typeface="Times New Roman" panose="02020603050405020304" pitchFamily="18" charset="0"/>
              </a:rPr>
              <a:t>Performance Overview</a:t>
            </a:r>
            <a:endParaRPr lang="en-GB" sz="1400" dirty="0">
              <a:solidFill>
                <a:srgbClr val="0070C0"/>
              </a:solidFill>
              <a:cs typeface="Times New Roman" panose="02020603050405020304" pitchFamily="18" charset="0"/>
            </a:endParaRPr>
          </a:p>
          <a:p>
            <a:endParaRPr lang="en-IN" sz="1400" dirty="0">
              <a:solidFill>
                <a:srgbClr val="0070C0"/>
              </a:solidFill>
              <a:cs typeface="Times New Roman" panose="02020603050405020304" pitchFamily="18" charset="0"/>
            </a:endParaRPr>
          </a:p>
        </p:txBody>
      </p:sp>
      <p:sp>
        <p:nvSpPr>
          <p:cNvPr id="11" name="Text Placeholder 1"/>
          <p:cNvSpPr>
            <a:spLocks noGrp="1"/>
          </p:cNvSpPr>
          <p:nvPr>
            <p:ph type="body" sz="quarter" idx="10"/>
          </p:nvPr>
        </p:nvSpPr>
        <p:spPr>
          <a:xfrm>
            <a:off x="6740093" y="1438067"/>
            <a:ext cx="1946708" cy="281700"/>
          </a:xfrm>
        </p:spPr>
        <p:txBody>
          <a:bodyPr anchor="ctr"/>
          <a:lstStyle/>
          <a:p>
            <a:pPr algn="ctr"/>
            <a:r>
              <a:rPr lang="en-GB" sz="1400" dirty="0">
                <a:solidFill>
                  <a:schemeClr val="bg1"/>
                </a:solidFill>
                <a:cs typeface="Times New Roman" panose="02020603050405020304" pitchFamily="18" charset="0"/>
              </a:rPr>
              <a:t>a</a:t>
            </a:r>
          </a:p>
        </p:txBody>
      </p:sp>
      <p:graphicFrame>
        <p:nvGraphicFramePr>
          <p:cNvPr id="12" name="Table 11">
            <a:extLst>
              <a:ext uri="{FF2B5EF4-FFF2-40B4-BE49-F238E27FC236}">
                <a16:creationId xmlns:a16="http://schemas.microsoft.com/office/drawing/2014/main" id="{B5C3DC91-2F7F-417B-BDEB-6F5622B51389}"/>
              </a:ext>
            </a:extLst>
          </p:cNvPr>
          <p:cNvGraphicFramePr>
            <a:graphicFrameLocks noGrp="1"/>
          </p:cNvGraphicFramePr>
          <p:nvPr>
            <p:extLst>
              <p:ext uri="{D42A27DB-BD31-4B8C-83A1-F6EECF244321}">
                <p14:modId xmlns:p14="http://schemas.microsoft.com/office/powerpoint/2010/main" val="2705470552"/>
              </p:ext>
            </p:extLst>
          </p:nvPr>
        </p:nvGraphicFramePr>
        <p:xfrm>
          <a:off x="1508760" y="1737360"/>
          <a:ext cx="7158788" cy="2159997"/>
        </p:xfrm>
        <a:graphic>
          <a:graphicData uri="http://schemas.openxmlformats.org/drawingml/2006/table">
            <a:tbl>
              <a:tblPr firstRow="1" bandRow="1"/>
              <a:tblGrid>
                <a:gridCol w="1043620">
                  <a:extLst>
                    <a:ext uri="{9D8B030D-6E8A-4147-A177-3AD203B41FA5}">
                      <a16:colId xmlns:a16="http://schemas.microsoft.com/office/drawing/2014/main" val="3641437970"/>
                    </a:ext>
                  </a:extLst>
                </a:gridCol>
                <a:gridCol w="764396">
                  <a:extLst>
                    <a:ext uri="{9D8B030D-6E8A-4147-A177-3AD203B41FA5}">
                      <a16:colId xmlns:a16="http://schemas.microsoft.com/office/drawing/2014/main" val="2384429622"/>
                    </a:ext>
                  </a:extLst>
                </a:gridCol>
                <a:gridCol w="764396">
                  <a:extLst>
                    <a:ext uri="{9D8B030D-6E8A-4147-A177-3AD203B41FA5}">
                      <a16:colId xmlns:a16="http://schemas.microsoft.com/office/drawing/2014/main" val="505765296"/>
                    </a:ext>
                  </a:extLst>
                </a:gridCol>
                <a:gridCol w="764396">
                  <a:extLst>
                    <a:ext uri="{9D8B030D-6E8A-4147-A177-3AD203B41FA5}">
                      <a16:colId xmlns:a16="http://schemas.microsoft.com/office/drawing/2014/main" val="2902903858"/>
                    </a:ext>
                  </a:extLst>
                </a:gridCol>
                <a:gridCol w="764396">
                  <a:extLst>
                    <a:ext uri="{9D8B030D-6E8A-4147-A177-3AD203B41FA5}">
                      <a16:colId xmlns:a16="http://schemas.microsoft.com/office/drawing/2014/main" val="3025489802"/>
                    </a:ext>
                  </a:extLst>
                </a:gridCol>
                <a:gridCol w="764396">
                  <a:extLst>
                    <a:ext uri="{9D8B030D-6E8A-4147-A177-3AD203B41FA5}">
                      <a16:colId xmlns:a16="http://schemas.microsoft.com/office/drawing/2014/main" val="2034770256"/>
                    </a:ext>
                  </a:extLst>
                </a:gridCol>
                <a:gridCol w="764396">
                  <a:extLst>
                    <a:ext uri="{9D8B030D-6E8A-4147-A177-3AD203B41FA5}">
                      <a16:colId xmlns:a16="http://schemas.microsoft.com/office/drawing/2014/main" val="1374966683"/>
                    </a:ext>
                  </a:extLst>
                </a:gridCol>
                <a:gridCol w="764396">
                  <a:extLst>
                    <a:ext uri="{9D8B030D-6E8A-4147-A177-3AD203B41FA5}">
                      <a16:colId xmlns:a16="http://schemas.microsoft.com/office/drawing/2014/main" val="1777218412"/>
                    </a:ext>
                  </a:extLst>
                </a:gridCol>
                <a:gridCol w="764396">
                  <a:extLst>
                    <a:ext uri="{9D8B030D-6E8A-4147-A177-3AD203B41FA5}">
                      <a16:colId xmlns:a16="http://schemas.microsoft.com/office/drawing/2014/main" val="2040096894"/>
                    </a:ext>
                  </a:extLst>
                </a:gridCol>
              </a:tblGrid>
              <a:tr h="304212">
                <a:tc rowSpan="2">
                  <a:txBody>
                    <a:bodyPr/>
                    <a:lstStyle/>
                    <a:p>
                      <a:pPr algn="l" rtl="0" fontAlgn="ctr"/>
                      <a:r>
                        <a:rPr lang="en-IN" sz="950" b="1" i="0" u="none" strike="noStrike" dirty="0" err="1">
                          <a:solidFill>
                            <a:srgbClr val="FFFFFF"/>
                          </a:solidFill>
                          <a:effectLst/>
                          <a:latin typeface="Univers" panose="020B0503020202020204" pitchFamily="34" charset="0"/>
                        </a:rPr>
                        <a:t>Rs</a:t>
                      </a:r>
                      <a:r>
                        <a:rPr lang="en-IN" sz="950" b="1" i="0" u="none" strike="noStrike" dirty="0">
                          <a:solidFill>
                            <a:srgbClr val="FFFFFF"/>
                          </a:solidFill>
                          <a:effectLst/>
                          <a:latin typeface="Univers" panose="020B0503020202020204" pitchFamily="34" charset="0"/>
                        </a:rPr>
                        <a:t>.</a:t>
                      </a:r>
                      <a:r>
                        <a:rPr lang="en-IN" sz="950" b="1" i="0" u="none" strike="noStrike" baseline="0" dirty="0">
                          <a:solidFill>
                            <a:srgbClr val="FFFFFF"/>
                          </a:solidFill>
                          <a:effectLst/>
                          <a:latin typeface="Univers" panose="020B0503020202020204" pitchFamily="34" charset="0"/>
                        </a:rPr>
                        <a:t> </a:t>
                      </a:r>
                      <a:r>
                        <a:rPr lang="en-IN" sz="950" b="1" i="0" u="none" strike="noStrike" dirty="0">
                          <a:solidFill>
                            <a:srgbClr val="FFFFFF"/>
                          </a:solidFill>
                          <a:effectLst/>
                          <a:latin typeface="Univers" panose="020B0503020202020204" pitchFamily="34" charset="0"/>
                        </a:rPr>
                        <a:t>Million</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gridSpan="2">
                  <a:txBody>
                    <a:bodyPr/>
                    <a:lstStyle/>
                    <a:p>
                      <a:pPr algn="ctr" rtl="0" fontAlgn="ctr"/>
                      <a:r>
                        <a:rPr lang="en-IN" sz="950" b="1" i="0" u="none" strike="noStrike" dirty="0">
                          <a:solidFill>
                            <a:srgbClr val="FFFFFF"/>
                          </a:solidFill>
                          <a:effectLst/>
                          <a:latin typeface="Univers" panose="020B0503020202020204" pitchFamily="34" charset="0"/>
                        </a:rPr>
                        <a:t>Q2</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hMerge="1">
                  <a:txBody>
                    <a:bodyPr/>
                    <a:lstStyle/>
                    <a:p>
                      <a:endParaRPr lang="en-IN"/>
                    </a:p>
                  </a:txBody>
                  <a:tcPr/>
                </a:tc>
                <a:tc rowSpan="2">
                  <a:txBody>
                    <a:bodyPr/>
                    <a:lstStyle/>
                    <a:p>
                      <a:pPr algn="ctr" rtl="0" fontAlgn="ctr"/>
                      <a:r>
                        <a:rPr lang="en-IN" sz="950" b="1" i="0" u="none" strike="noStrike" dirty="0">
                          <a:solidFill>
                            <a:srgbClr val="FFFFFF"/>
                          </a:solidFill>
                          <a:effectLst/>
                          <a:latin typeface="Univers" panose="020B0503020202020204" pitchFamily="34" charset="0"/>
                        </a:rPr>
                        <a:t>y-o-y</a:t>
                      </a:r>
                    </a:p>
                    <a:p>
                      <a:pPr algn="ctr" rtl="0" fontAlgn="ctr"/>
                      <a:r>
                        <a:rPr lang="en-IN" sz="950" b="1" i="0" u="none" strike="noStrike" dirty="0">
                          <a:solidFill>
                            <a:srgbClr val="FFFFFF"/>
                          </a:solidFill>
                          <a:effectLst/>
                          <a:latin typeface="Univers" panose="020B0503020202020204" pitchFamily="34" charset="0"/>
                        </a:rPr>
                        <a:t> </a:t>
                      </a:r>
                    </a:p>
                    <a:p>
                      <a:pPr algn="ctr" rtl="0" fontAlgn="ctr"/>
                      <a:r>
                        <a:rPr lang="en-IN" sz="950" b="1" i="1" u="none" strike="noStrike" dirty="0">
                          <a:solidFill>
                            <a:srgbClr val="FFFFFF"/>
                          </a:solidFill>
                          <a:effectLst/>
                          <a:latin typeface="Univers" panose="020B0503020202020204" pitchFamily="34" charset="0"/>
                        </a:rPr>
                        <a:t>Growth (%)</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950" b="1" i="0" u="none" strike="noStrike" dirty="0">
                          <a:solidFill>
                            <a:srgbClr val="FFFFFF"/>
                          </a:solidFill>
                          <a:effectLst/>
                          <a:latin typeface="Univers" panose="020B0503020202020204" pitchFamily="34" charset="0"/>
                        </a:rPr>
                        <a:t>Q1</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950" b="1" i="1" u="none" strike="noStrike" dirty="0">
                          <a:solidFill>
                            <a:srgbClr val="FFFFFF"/>
                          </a:solidFill>
                          <a:effectLst/>
                          <a:latin typeface="Univers" panose="020B0503020202020204" pitchFamily="34" charset="0"/>
                        </a:rPr>
                        <a:t>q-o-q </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gridSpan="2">
                  <a:txBody>
                    <a:bodyPr/>
                    <a:lstStyle/>
                    <a:p>
                      <a:pPr marL="0" algn="ctr" defTabSz="914400" rtl="0" eaLnBrk="1" fontAlgn="ctr" latinLnBrk="0" hangingPunct="1"/>
                      <a:r>
                        <a:rPr lang="en-IN" sz="950" b="1" i="0" u="none" strike="noStrike" kern="1200" dirty="0">
                          <a:solidFill>
                            <a:srgbClr val="FFFFFF"/>
                          </a:solidFill>
                          <a:effectLst/>
                          <a:latin typeface="Univers" panose="020B0503020202020204" pitchFamily="34" charset="0"/>
                          <a:ea typeface="+mn-ea"/>
                          <a:cs typeface="+mn-cs"/>
                        </a:rPr>
                        <a:t>H1</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hMerge="1">
                  <a:txBody>
                    <a:bodyPr/>
                    <a:lstStyle/>
                    <a:p>
                      <a:pPr algn="ctr" rtl="0" fontAlgn="ctr"/>
                      <a:endParaRPr lang="en-IN" sz="1000" b="1" i="0" u="none" strike="noStrike" dirty="0">
                        <a:solidFill>
                          <a:srgbClr val="FFFFFF"/>
                        </a:solidFill>
                        <a:effectLst/>
                        <a:latin typeface="Univers" panose="020B0503020202020204"/>
                      </a:endParaRPr>
                    </a:p>
                  </a:txBody>
                  <a:tcPr marL="28800" marR="28800"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a:noFill/>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rowSpan="2">
                  <a:txBody>
                    <a:bodyPr/>
                    <a:lstStyle/>
                    <a:p>
                      <a:pPr algn="ctr" rtl="0" fontAlgn="ctr"/>
                      <a:r>
                        <a:rPr lang="en-IN" sz="950" b="1" i="0" u="none" strike="noStrike" dirty="0">
                          <a:solidFill>
                            <a:srgbClr val="FFFFFF"/>
                          </a:solidFill>
                          <a:effectLst/>
                          <a:latin typeface="Univers" panose="020B0503020202020204" pitchFamily="34" charset="0"/>
                        </a:rPr>
                        <a:t>y-o-y</a:t>
                      </a:r>
                    </a:p>
                    <a:p>
                      <a:pPr algn="ctr" rtl="0" fontAlgn="ctr"/>
                      <a:r>
                        <a:rPr lang="en-IN" sz="950" b="1" i="0" u="none" strike="noStrike" dirty="0">
                          <a:solidFill>
                            <a:srgbClr val="FFFFFF"/>
                          </a:solidFill>
                          <a:effectLst/>
                          <a:latin typeface="Univers" panose="020B0503020202020204" pitchFamily="34" charset="0"/>
                        </a:rPr>
                        <a:t> </a:t>
                      </a:r>
                    </a:p>
                    <a:p>
                      <a:pPr algn="ctr" rtl="0" fontAlgn="ctr"/>
                      <a:r>
                        <a:rPr lang="en-IN" sz="950" b="1" i="1" u="none" strike="noStrike" dirty="0">
                          <a:solidFill>
                            <a:srgbClr val="FFFFFF"/>
                          </a:solidFill>
                          <a:effectLst/>
                          <a:latin typeface="Univers" panose="020B0503020202020204" pitchFamily="34" charset="0"/>
                        </a:rPr>
                        <a:t>Growth (%)</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extLst>
                  <a:ext uri="{0D108BD9-81ED-4DB2-BD59-A6C34878D82A}">
                    <a16:rowId xmlns:a16="http://schemas.microsoft.com/office/drawing/2014/main" val="669997575"/>
                  </a:ext>
                </a:extLst>
              </a:tr>
              <a:tr h="334725">
                <a:tc vMerge="1">
                  <a:txBody>
                    <a:bodyPr/>
                    <a:lstStyle/>
                    <a:p>
                      <a:endParaRPr lang="en-IN"/>
                    </a:p>
                  </a:txBody>
                  <a:tcPr/>
                </a:tc>
                <a:tc>
                  <a:txBody>
                    <a:bodyPr/>
                    <a:lstStyle/>
                    <a:p>
                      <a:pPr algn="ctr" rtl="0" fontAlgn="ctr"/>
                      <a:r>
                        <a:rPr lang="en-IN" sz="950" b="1" i="0" u="none" strike="noStrike" dirty="0">
                          <a:solidFill>
                            <a:srgbClr val="FFFFFF"/>
                          </a:solidFill>
                          <a:effectLst/>
                          <a:latin typeface="Univers" panose="020B0503020202020204" pitchFamily="34" charset="0"/>
                        </a:rPr>
                        <a:t>FY20</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950" b="1" i="0" u="none" strike="noStrike" dirty="0">
                          <a:solidFill>
                            <a:srgbClr val="FFFFFF"/>
                          </a:solidFill>
                          <a:effectLst/>
                          <a:latin typeface="Univers" panose="020B0503020202020204" pitchFamily="34" charset="0"/>
                        </a:rPr>
                        <a:t>FY19</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vMerge="1">
                  <a:txBody>
                    <a:bodyPr/>
                    <a:lstStyle/>
                    <a:p>
                      <a:pPr algn="ctr" rtl="0" fontAlgn="ctr"/>
                      <a:endParaRPr lang="en-IN" sz="1000" b="1" i="1" u="none" strike="noStrike" dirty="0">
                        <a:solidFill>
                          <a:srgbClr val="FFFFFF"/>
                        </a:solidFill>
                        <a:effectLst/>
                        <a:latin typeface="Univers" panose="020B0503020202020204"/>
                      </a:endParaRP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950" b="1" i="0" u="none" strike="noStrike" dirty="0">
                          <a:solidFill>
                            <a:srgbClr val="FFFFFF"/>
                          </a:solidFill>
                          <a:effectLst/>
                          <a:latin typeface="Univers" panose="020B0503020202020204" pitchFamily="34" charset="0"/>
                        </a:rPr>
                        <a:t>FY20</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950" b="1" i="1" u="none" strike="noStrike" dirty="0">
                          <a:solidFill>
                            <a:srgbClr val="FFFFFF"/>
                          </a:solidFill>
                          <a:effectLst/>
                          <a:latin typeface="Univers" panose="020B0503020202020204" pitchFamily="34" charset="0"/>
                        </a:rPr>
                        <a:t>Growth (%)</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marL="0" algn="ctr" defTabSz="914400" rtl="0" eaLnBrk="1" fontAlgn="ctr" latinLnBrk="0" hangingPunct="1"/>
                      <a:r>
                        <a:rPr lang="en-IN" sz="950" b="1" i="0" u="none" strike="noStrike" kern="1200" dirty="0">
                          <a:solidFill>
                            <a:srgbClr val="FFFFFF"/>
                          </a:solidFill>
                          <a:effectLst/>
                          <a:latin typeface="Univers" panose="020B0503020202020204" pitchFamily="34" charset="0"/>
                          <a:ea typeface="+mn-ea"/>
                          <a:cs typeface="+mn-cs"/>
                        </a:rPr>
                        <a:t>FY20</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marL="0" algn="ctr" defTabSz="914400" rtl="0" eaLnBrk="1" fontAlgn="ctr" latinLnBrk="0" hangingPunct="1"/>
                      <a:r>
                        <a:rPr lang="en-IN" sz="950" b="1" i="0" u="none" strike="noStrike" kern="1200" dirty="0">
                          <a:solidFill>
                            <a:srgbClr val="FFFFFF"/>
                          </a:solidFill>
                          <a:effectLst/>
                          <a:latin typeface="Univers" panose="020B0503020202020204" pitchFamily="34" charset="0"/>
                          <a:ea typeface="+mn-ea"/>
                          <a:cs typeface="+mn-cs"/>
                        </a:rPr>
                        <a:t>FY19</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vMerge="1">
                  <a:txBody>
                    <a:bodyPr/>
                    <a:lstStyle/>
                    <a:p>
                      <a:pPr algn="ctr" rtl="0" fontAlgn="ctr"/>
                      <a:endParaRPr lang="en-IN" sz="1000" b="1" i="1" u="none" strike="noStrike" dirty="0">
                        <a:solidFill>
                          <a:srgbClr val="FFFFFF"/>
                        </a:solidFill>
                        <a:effectLst/>
                        <a:latin typeface="Univers" panose="020B0503020202020204"/>
                      </a:endParaRP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extLst>
                  <a:ext uri="{0D108BD9-81ED-4DB2-BD59-A6C34878D82A}">
                    <a16:rowId xmlns:a16="http://schemas.microsoft.com/office/drawing/2014/main" val="741575970"/>
                  </a:ext>
                </a:extLst>
              </a:tr>
              <a:tr h="304212">
                <a:tc>
                  <a:txBody>
                    <a:bodyPr/>
                    <a:lstStyle/>
                    <a:p>
                      <a:pPr algn="l" rtl="0" fontAlgn="b"/>
                      <a:r>
                        <a:rPr lang="en-IN" sz="950" b="0" i="0" u="none" strike="noStrike" dirty="0">
                          <a:solidFill>
                            <a:srgbClr val="000000"/>
                          </a:solidFill>
                          <a:effectLst/>
                          <a:latin typeface="Univers" panose="020B0503020202020204" pitchFamily="34" charset="0"/>
                        </a:rPr>
                        <a:t>Revenue</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0" u="none" strike="noStrike">
                          <a:solidFill>
                            <a:srgbClr val="000000"/>
                          </a:solidFill>
                          <a:effectLst/>
                          <a:latin typeface="Univers" panose="020B0503020202020204" pitchFamily="34" charset="0"/>
                        </a:rPr>
                        <a:t>1,190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0" u="none" strike="noStrike">
                          <a:solidFill>
                            <a:srgbClr val="000000"/>
                          </a:solidFill>
                          <a:effectLst/>
                          <a:latin typeface="Univers" panose="020B0503020202020204" pitchFamily="34" charset="0"/>
                        </a:rPr>
                        <a:t>1,143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1" u="none" strike="noStrike">
                          <a:solidFill>
                            <a:srgbClr val="000000"/>
                          </a:solidFill>
                          <a:effectLst/>
                          <a:latin typeface="Univers" panose="020B0503020202020204" pitchFamily="34" charset="0"/>
                        </a:rPr>
                        <a:t>4.1%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algn="ctr" rtl="0" fontAlgn="b"/>
                      <a:r>
                        <a:rPr lang="en-IN" sz="950" b="0" i="0" u="none" strike="noStrike">
                          <a:solidFill>
                            <a:srgbClr val="000000"/>
                          </a:solidFill>
                          <a:effectLst/>
                          <a:latin typeface="Univers" panose="020B0503020202020204" pitchFamily="34" charset="0"/>
                        </a:rPr>
                        <a:t>1,198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1" u="none" strike="noStrike">
                          <a:solidFill>
                            <a:srgbClr val="000000"/>
                          </a:solidFill>
                          <a:effectLst/>
                          <a:latin typeface="Univers" panose="020B0503020202020204" pitchFamily="34" charset="0"/>
                        </a:rPr>
                        <a:t>(0.6)%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algn="ctr" rtl="0" fontAlgn="b"/>
                      <a:r>
                        <a:rPr lang="en-IN" sz="950" b="0" i="0" u="none" strike="noStrike">
                          <a:solidFill>
                            <a:srgbClr val="000000"/>
                          </a:solidFill>
                          <a:effectLst/>
                          <a:latin typeface="Univers" panose="020B0503020202020204" pitchFamily="34" charset="0"/>
                        </a:rPr>
                        <a:t>2,388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algn="ctr" rtl="0" fontAlgn="b"/>
                      <a:r>
                        <a:rPr lang="en-IN" sz="950" b="0" i="0" u="none" strike="noStrike">
                          <a:solidFill>
                            <a:srgbClr val="000000"/>
                          </a:solidFill>
                          <a:effectLst/>
                          <a:latin typeface="Univers" panose="020B0503020202020204" pitchFamily="34" charset="0"/>
                        </a:rPr>
                        <a:t>2,259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5.7%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extLst>
                  <a:ext uri="{0D108BD9-81ED-4DB2-BD59-A6C34878D82A}">
                    <a16:rowId xmlns:a16="http://schemas.microsoft.com/office/drawing/2014/main" val="2082051046"/>
                  </a:ext>
                </a:extLst>
              </a:tr>
              <a:tr h="304212">
                <a:tc>
                  <a:txBody>
                    <a:bodyPr/>
                    <a:lstStyle/>
                    <a:p>
                      <a:pPr algn="l" rtl="0" fontAlgn="b"/>
                      <a:r>
                        <a:rPr lang="en-IN" sz="950" b="0" i="0" u="none" strike="noStrike" dirty="0">
                          <a:solidFill>
                            <a:srgbClr val="000000"/>
                          </a:solidFill>
                          <a:effectLst/>
                          <a:latin typeface="Univers" panose="020B0503020202020204" pitchFamily="34" charset="0"/>
                        </a:rPr>
                        <a:t>EBITDA</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950" b="0" i="0" u="none" strike="noStrike">
                          <a:solidFill>
                            <a:srgbClr val="000000"/>
                          </a:solidFill>
                          <a:effectLst/>
                          <a:latin typeface="Univers" panose="020B0503020202020204" pitchFamily="34" charset="0"/>
                        </a:rPr>
                        <a:t>415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950" b="0" i="0" u="none" strike="noStrike">
                          <a:solidFill>
                            <a:srgbClr val="000000"/>
                          </a:solidFill>
                          <a:effectLst/>
                          <a:latin typeface="Univers" panose="020B0503020202020204" pitchFamily="34" charset="0"/>
                        </a:rPr>
                        <a:t>289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950" b="0" i="1" u="none" strike="noStrike">
                          <a:solidFill>
                            <a:srgbClr val="000000"/>
                          </a:solidFill>
                          <a:effectLst/>
                          <a:latin typeface="Univers" panose="020B0503020202020204" pitchFamily="34" charset="0"/>
                        </a:rPr>
                        <a:t>43.6%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rtl="0" fontAlgn="b"/>
                      <a:r>
                        <a:rPr lang="en-IN" sz="950" b="0" i="0" u="none" strike="noStrike">
                          <a:solidFill>
                            <a:srgbClr val="000000"/>
                          </a:solidFill>
                          <a:effectLst/>
                          <a:latin typeface="Univers" panose="020B0503020202020204" pitchFamily="34" charset="0"/>
                        </a:rPr>
                        <a:t>382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950" b="0" i="1" u="none" strike="noStrike">
                          <a:solidFill>
                            <a:srgbClr val="000000"/>
                          </a:solidFill>
                          <a:effectLst/>
                          <a:latin typeface="Univers" panose="020B0503020202020204" pitchFamily="34" charset="0"/>
                        </a:rPr>
                        <a:t>8.7%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rtl="0" fontAlgn="b"/>
                      <a:r>
                        <a:rPr lang="en-IN" sz="950" b="0" i="0" u="none" strike="noStrike">
                          <a:solidFill>
                            <a:srgbClr val="000000"/>
                          </a:solidFill>
                          <a:effectLst/>
                          <a:latin typeface="Univers" panose="020B0503020202020204" pitchFamily="34" charset="0"/>
                        </a:rPr>
                        <a:t>797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rtl="0" fontAlgn="b"/>
                      <a:r>
                        <a:rPr lang="en-IN" sz="950" b="0" i="0" u="none" strike="noStrike">
                          <a:solidFill>
                            <a:srgbClr val="000000"/>
                          </a:solidFill>
                          <a:effectLst/>
                          <a:latin typeface="Univers" panose="020B0503020202020204" pitchFamily="34" charset="0"/>
                        </a:rPr>
                        <a:t>566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rtl="0" fontAlgn="b"/>
                      <a:r>
                        <a:rPr lang="en-IN" sz="950" b="0" i="1" u="none" strike="noStrike" dirty="0">
                          <a:solidFill>
                            <a:srgbClr val="000000"/>
                          </a:solidFill>
                          <a:effectLst/>
                          <a:latin typeface="Univers" panose="020B0503020202020204" pitchFamily="34" charset="0"/>
                        </a:rPr>
                        <a:t>40.7%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702505086"/>
                  </a:ext>
                </a:extLst>
              </a:tr>
              <a:tr h="304212">
                <a:tc>
                  <a:txBody>
                    <a:bodyPr/>
                    <a:lstStyle/>
                    <a:p>
                      <a:pPr algn="l" rtl="0" fontAlgn="b"/>
                      <a:r>
                        <a:rPr lang="en-IN" sz="950" b="0" i="1" u="none" strike="noStrike" dirty="0">
                          <a:solidFill>
                            <a:srgbClr val="000000"/>
                          </a:solidFill>
                          <a:effectLst/>
                          <a:latin typeface="Univers" panose="020B0503020202020204" pitchFamily="34" charset="0"/>
                        </a:rPr>
                        <a:t>Margin (%)</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a:solidFill>
                            <a:srgbClr val="000000"/>
                          </a:solidFill>
                          <a:effectLst/>
                          <a:latin typeface="Univers" panose="020B0503020202020204" pitchFamily="34" charset="0"/>
                        </a:rPr>
                        <a:t>34.9%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25.3%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a:solidFill>
                            <a:srgbClr val="000000"/>
                          </a:solidFill>
                          <a:effectLst/>
                          <a:latin typeface="Univers" panose="020B0503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31.9%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33.4%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25.1%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1538068957"/>
                  </a:ext>
                </a:extLst>
              </a:tr>
              <a:tr h="304212">
                <a:tc>
                  <a:txBody>
                    <a:bodyPr/>
                    <a:lstStyle/>
                    <a:p>
                      <a:pPr algn="l" rtl="0" fontAlgn="b"/>
                      <a:r>
                        <a:rPr lang="en-IN" sz="950" b="0" i="0" u="none" strike="noStrike" dirty="0">
                          <a:solidFill>
                            <a:srgbClr val="000000"/>
                          </a:solidFill>
                          <a:effectLst/>
                          <a:latin typeface="Univers" panose="020B0503020202020204" pitchFamily="34" charset="0"/>
                        </a:rPr>
                        <a:t>Adjusted EBITDA</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0" u="none" strike="noStrike" dirty="0">
                          <a:solidFill>
                            <a:srgbClr val="000000"/>
                          </a:solidFill>
                          <a:effectLst/>
                          <a:latin typeface="Univers" panose="020B0503020202020204" pitchFamily="34" charset="0"/>
                        </a:rPr>
                        <a:t>337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0" u="none" strike="noStrike" dirty="0">
                          <a:solidFill>
                            <a:srgbClr val="000000"/>
                          </a:solidFill>
                          <a:effectLst/>
                          <a:latin typeface="Univers" panose="020B0503020202020204" pitchFamily="34" charset="0"/>
                        </a:rPr>
                        <a:t>289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16.6%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0" u="none" strike="noStrike" dirty="0">
                          <a:solidFill>
                            <a:schemeClr val="tx1"/>
                          </a:solidFill>
                          <a:effectLst/>
                          <a:latin typeface="Univers" panose="020B0503020202020204" pitchFamily="34" charset="0"/>
                        </a:rPr>
                        <a:t>313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chemeClr val="tx1"/>
                          </a:solidFill>
                          <a:effectLst/>
                          <a:latin typeface="Univers" panose="020B0503020202020204" pitchFamily="34" charset="0"/>
                        </a:rPr>
                        <a:t>7.7%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0" u="none" strike="noStrike" dirty="0">
                          <a:solidFill>
                            <a:schemeClr val="tx1"/>
                          </a:solidFill>
                          <a:effectLst/>
                          <a:latin typeface="Univers" panose="020B0503020202020204" pitchFamily="34" charset="0"/>
                        </a:rPr>
                        <a:t>649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0" u="none" strike="noStrike" dirty="0">
                          <a:solidFill>
                            <a:srgbClr val="000000"/>
                          </a:solidFill>
                          <a:effectLst/>
                          <a:latin typeface="Univers" panose="020B0503020202020204" pitchFamily="34" charset="0"/>
                        </a:rPr>
                        <a:t>566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14.7%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758127392"/>
                  </a:ext>
                </a:extLst>
              </a:tr>
              <a:tr h="304212">
                <a:tc>
                  <a:txBody>
                    <a:bodyPr/>
                    <a:lstStyle/>
                    <a:p>
                      <a:pPr algn="l" rtl="0" fontAlgn="b"/>
                      <a:r>
                        <a:rPr lang="en-IN" sz="950" b="0" i="1" u="none" strike="noStrike" dirty="0">
                          <a:solidFill>
                            <a:srgbClr val="000000"/>
                          </a:solidFill>
                          <a:effectLst/>
                          <a:latin typeface="Univers" panose="020B0503020202020204" pitchFamily="34" charset="0"/>
                        </a:rPr>
                        <a:t>Margin (%)</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b"/>
                      <a:r>
                        <a:rPr lang="en-IN" sz="950" b="0" i="1" u="none" strike="noStrike" dirty="0">
                          <a:solidFill>
                            <a:srgbClr val="000000"/>
                          </a:solidFill>
                          <a:effectLst/>
                          <a:latin typeface="Univers" panose="020B0503020202020204" pitchFamily="34" charset="0"/>
                        </a:rPr>
                        <a:t>28.3%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b"/>
                      <a:r>
                        <a:rPr lang="en-IN" sz="950" b="0" i="1" u="none" strike="noStrike" dirty="0">
                          <a:solidFill>
                            <a:srgbClr val="000000"/>
                          </a:solidFill>
                          <a:effectLst/>
                          <a:latin typeface="Univers" panose="020B0503020202020204" pitchFamily="34" charset="0"/>
                        </a:rPr>
                        <a:t>25.3%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b"/>
                      <a:endParaRPr lang="en-IN" sz="950" b="0" i="1" u="none" strike="noStrike" dirty="0">
                        <a:solidFill>
                          <a:srgbClr val="000000"/>
                        </a:solidFill>
                        <a:effectLst/>
                        <a:latin typeface="Univers" panose="020B0503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algn="ctr" rtl="0" fontAlgn="b"/>
                      <a:r>
                        <a:rPr lang="en-IN" sz="950" b="0" i="1" u="none" strike="noStrike" dirty="0">
                          <a:solidFill>
                            <a:srgbClr val="000000"/>
                          </a:solidFill>
                          <a:effectLst/>
                          <a:latin typeface="Univers" panose="020B0503020202020204" pitchFamily="34" charset="0"/>
                        </a:rPr>
                        <a:t>26.1%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b"/>
                      <a:endParaRPr lang="en-IN" sz="950" b="0" i="1" u="none" strike="noStrike" dirty="0">
                        <a:solidFill>
                          <a:srgbClr val="000000"/>
                        </a:solidFill>
                        <a:effectLst/>
                        <a:latin typeface="Univers" panose="020B0503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algn="ctr" rtl="0" fontAlgn="b"/>
                      <a:r>
                        <a:rPr lang="en-IN" sz="950" b="0" i="1" u="none" strike="noStrike" dirty="0">
                          <a:solidFill>
                            <a:srgbClr val="000000"/>
                          </a:solidFill>
                          <a:effectLst/>
                          <a:latin typeface="Univers" panose="020B0503020202020204" pitchFamily="34" charset="0"/>
                        </a:rPr>
                        <a:t>27.2%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algn="ctr" rtl="0" fontAlgn="b"/>
                      <a:r>
                        <a:rPr lang="en-IN" sz="950" b="0" i="1" u="none" strike="noStrike" dirty="0">
                          <a:solidFill>
                            <a:srgbClr val="000000"/>
                          </a:solidFill>
                          <a:effectLst/>
                          <a:latin typeface="Univers" panose="020B0503020202020204" pitchFamily="34" charset="0"/>
                        </a:rPr>
                        <a:t>25.1%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algn="ctr" rtl="0" fontAlgn="b"/>
                      <a:endParaRPr lang="en-IN" sz="950" b="0" i="1" u="none" strike="noStrike" dirty="0">
                        <a:solidFill>
                          <a:srgbClr val="000000"/>
                        </a:solidFill>
                        <a:effectLst/>
                        <a:latin typeface="Univers" panose="020B0503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extLst>
                  <a:ext uri="{0D108BD9-81ED-4DB2-BD59-A6C34878D82A}">
                    <a16:rowId xmlns:a16="http://schemas.microsoft.com/office/drawing/2014/main" val="1543103793"/>
                  </a:ext>
                </a:extLst>
              </a:tr>
            </a:tbl>
          </a:graphicData>
        </a:graphic>
      </p:graphicFrame>
      <p:sp>
        <p:nvSpPr>
          <p:cNvPr id="13" name="Rectangle 12">
            <a:extLst>
              <a:ext uri="{FF2B5EF4-FFF2-40B4-BE49-F238E27FC236}">
                <a16:creationId xmlns:a16="http://schemas.microsoft.com/office/drawing/2014/main" id="{A1E6A616-23AE-4CFE-81FE-851DCFB969B3}"/>
              </a:ext>
            </a:extLst>
          </p:cNvPr>
          <p:cNvSpPr/>
          <p:nvPr/>
        </p:nvSpPr>
        <p:spPr>
          <a:xfrm>
            <a:off x="1508760" y="4008288"/>
            <a:ext cx="7158788" cy="1985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166688" lvl="0" indent="-166688" algn="just">
              <a:lnSpc>
                <a:spcPts val="1500"/>
              </a:lnSpc>
              <a:spcBef>
                <a:spcPts val="400"/>
              </a:spcBef>
              <a:spcAft>
                <a:spcPts val="400"/>
              </a:spcAft>
              <a:buFont typeface="Arial" panose="020B0604020202020204" pitchFamily="34" charset="0"/>
              <a:buChar char="•"/>
            </a:pPr>
            <a:r>
              <a:rPr lang="en-US" sz="1200" dirty="0">
                <a:solidFill>
                  <a:schemeClr val="tx1"/>
                </a:solidFill>
                <a:latin typeface="Univers"/>
                <a:cs typeface="Times New Roman" panose="02020603050405020304" pitchFamily="18" charset="0"/>
              </a:rPr>
              <a:t>Continued order book execution and delivery leading to Q2 FY2020 revenue growth. </a:t>
            </a:r>
          </a:p>
          <a:p>
            <a:pPr marL="166688" lvl="0" indent="-166688" algn="just">
              <a:lnSpc>
                <a:spcPts val="1500"/>
              </a:lnSpc>
              <a:spcBef>
                <a:spcPts val="400"/>
              </a:spcBef>
              <a:spcAft>
                <a:spcPts val="400"/>
              </a:spcAft>
              <a:buFont typeface="Arial" panose="020B0604020202020204" pitchFamily="34" charset="0"/>
              <a:buChar char="•"/>
            </a:pPr>
            <a:r>
              <a:rPr lang="en-US" sz="1200" b="1" dirty="0">
                <a:solidFill>
                  <a:schemeClr val="tx1"/>
                </a:solidFill>
                <a:latin typeface="Univers"/>
                <a:cs typeface="Times New Roman" panose="02020603050405020304" pitchFamily="18" charset="0"/>
              </a:rPr>
              <a:t>Outlook:</a:t>
            </a:r>
            <a:r>
              <a:rPr lang="en-US" sz="1200" dirty="0">
                <a:solidFill>
                  <a:schemeClr val="tx1"/>
                </a:solidFill>
                <a:latin typeface="Univers"/>
                <a:cs typeface="Times New Roman" panose="02020603050405020304" pitchFamily="18" charset="0"/>
              </a:rPr>
              <a:t> Strong order book. Increased efficiency, Product Mix and Continual Improvements has seen margin growth. Volume increase on major programs will drive the growth. Strengthening of supplier eco-system and vertical integration. Conversion of Aerospace division into EOU will further drive business efficiencies.</a:t>
            </a:r>
            <a:endParaRPr lang="en-US" sz="1200" b="1" dirty="0">
              <a:solidFill>
                <a:schemeClr val="tx1"/>
              </a:solidFill>
              <a:latin typeface="Univers"/>
              <a:cs typeface="Times New Roman" panose="02020603050405020304" pitchFamily="18" charset="0"/>
            </a:endParaRPr>
          </a:p>
          <a:p>
            <a:pPr marL="166688" lvl="0" indent="-166688" algn="just">
              <a:lnSpc>
                <a:spcPts val="1500"/>
              </a:lnSpc>
              <a:spcBef>
                <a:spcPts val="400"/>
              </a:spcBef>
              <a:spcAft>
                <a:spcPts val="400"/>
              </a:spcAft>
              <a:buFont typeface="Arial" panose="020B0604020202020204" pitchFamily="34" charset="0"/>
              <a:buChar char="•"/>
            </a:pPr>
            <a:r>
              <a:rPr lang="en-US" sz="1200" b="1" dirty="0">
                <a:solidFill>
                  <a:schemeClr val="tx1"/>
                </a:solidFill>
                <a:latin typeface="Univers"/>
                <a:cs typeface="Times New Roman" panose="02020603050405020304" pitchFamily="18" charset="0"/>
              </a:rPr>
              <a:t>Strategy</a:t>
            </a:r>
            <a:r>
              <a:rPr lang="en-US" sz="1200" dirty="0">
                <a:solidFill>
                  <a:schemeClr val="tx1"/>
                </a:solidFill>
                <a:latin typeface="Univers"/>
                <a:cs typeface="Times New Roman" panose="02020603050405020304" pitchFamily="18" charset="0"/>
              </a:rPr>
              <a:t>: Enhancing capability in large aero-structure assemblies, high precision aero-structure manufacturing, design and engineering.</a:t>
            </a:r>
          </a:p>
        </p:txBody>
      </p:sp>
      <p:sp>
        <p:nvSpPr>
          <p:cNvPr id="10" name="TextBox 9">
            <a:extLst>
              <a:ext uri="{FF2B5EF4-FFF2-40B4-BE49-F238E27FC236}">
                <a16:creationId xmlns:a16="http://schemas.microsoft.com/office/drawing/2014/main" id="{D7CB11DA-7B82-480A-91C4-5D5DCE522E88}"/>
              </a:ext>
            </a:extLst>
          </p:cNvPr>
          <p:cNvSpPr txBox="1"/>
          <p:nvPr/>
        </p:nvSpPr>
        <p:spPr>
          <a:xfrm>
            <a:off x="1428200" y="5806060"/>
            <a:ext cx="7158788" cy="400110"/>
          </a:xfrm>
          <a:prstGeom prst="rect">
            <a:avLst/>
          </a:prstGeom>
          <a:noFill/>
        </p:spPr>
        <p:txBody>
          <a:bodyPr wrap="square" rtlCol="0">
            <a:spAutoFit/>
          </a:bodyPr>
          <a:lstStyle/>
          <a:p>
            <a:r>
              <a:rPr lang="en-US" sz="1000" dirty="0"/>
              <a:t>Note: </a:t>
            </a:r>
          </a:p>
          <a:p>
            <a:pPr marL="228600" indent="-228600">
              <a:buFont typeface="+mj-lt"/>
              <a:buAutoNum type="arabicPeriod"/>
            </a:pPr>
            <a:r>
              <a:rPr lang="en-US" sz="1000" dirty="0"/>
              <a:t>EBITDA adjusted for the impact of IND AS 116 to make it comparable with corresponding period previous year </a:t>
            </a:r>
          </a:p>
        </p:txBody>
      </p:sp>
    </p:spTree>
    <p:extLst>
      <p:ext uri="{BB962C8B-B14F-4D97-AF65-F5344CB8AC3E}">
        <p14:creationId xmlns:p14="http://schemas.microsoft.com/office/powerpoint/2010/main" val="392017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417320" y="1005840"/>
            <a:ext cx="7269480" cy="410978"/>
          </a:xfrm>
        </p:spPr>
        <p:txBody>
          <a:bodyPr/>
          <a:lstStyle/>
          <a:p>
            <a:r>
              <a:rPr lang="en-US" dirty="0"/>
              <a:t>HYDRAULICS </a:t>
            </a:r>
            <a:r>
              <a:rPr lang="en-US" dirty="0">
                <a:solidFill>
                  <a:srgbClr val="B11116"/>
                </a:solidFill>
              </a:rPr>
              <a:t>SEGMENT</a:t>
            </a:r>
          </a:p>
        </p:txBody>
      </p:sp>
      <p:sp>
        <p:nvSpPr>
          <p:cNvPr id="9"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i="0" u="none" strike="noStrike" kern="1200" cap="none" spc="0" normalizeH="0" baseline="0" noProof="0" dirty="0">
              <a:ln>
                <a:noFill/>
              </a:ln>
              <a:effectLst/>
              <a:uLnTx/>
              <a:uFillTx/>
              <a:latin typeface="Univers" pitchFamily="34" charset="0"/>
              <a:ea typeface="+mn-ea"/>
              <a:cs typeface="+mn-cs"/>
            </a:endParaRPr>
          </a:p>
        </p:txBody>
      </p:sp>
      <p:sp>
        <p:nvSpPr>
          <p:cNvPr id="16" name="Text Placeholder 1"/>
          <p:cNvSpPr>
            <a:spLocks noGrp="1"/>
          </p:cNvSpPr>
          <p:nvPr>
            <p:ph type="body" sz="quarter" idx="10"/>
          </p:nvPr>
        </p:nvSpPr>
        <p:spPr>
          <a:xfrm>
            <a:off x="1417320" y="1377128"/>
            <a:ext cx="3069377" cy="233308"/>
          </a:xfrm>
        </p:spPr>
        <p:txBody>
          <a:bodyPr anchor="ctr"/>
          <a:lstStyle/>
          <a:p>
            <a:r>
              <a:rPr lang="en-IN" dirty="0">
                <a:cs typeface="Times New Roman" panose="02020603050405020304" pitchFamily="18" charset="0"/>
              </a:rPr>
              <a:t>Financial Overview</a:t>
            </a:r>
            <a:endParaRPr lang="en-GB" dirty="0">
              <a:cs typeface="Times New Roman" panose="02020603050405020304" pitchFamily="18" charset="0"/>
            </a:endParaRPr>
          </a:p>
        </p:txBody>
      </p:sp>
      <p:sp>
        <p:nvSpPr>
          <p:cNvPr id="14" name="Text Placeholder 1"/>
          <p:cNvSpPr>
            <a:spLocks noGrp="1"/>
          </p:cNvSpPr>
          <p:nvPr>
            <p:ph type="body" sz="quarter" idx="10"/>
          </p:nvPr>
        </p:nvSpPr>
        <p:spPr>
          <a:xfrm>
            <a:off x="1463040" y="3657600"/>
            <a:ext cx="3069377" cy="351190"/>
          </a:xfrm>
        </p:spPr>
        <p:txBody>
          <a:bodyPr/>
          <a:lstStyle/>
          <a:p>
            <a:r>
              <a:rPr lang="en-IN" sz="1400" dirty="0">
                <a:solidFill>
                  <a:srgbClr val="0070C0"/>
                </a:solidFill>
                <a:cs typeface="Times New Roman" panose="02020603050405020304" pitchFamily="18" charset="0"/>
              </a:rPr>
              <a:t>Performance Overview</a:t>
            </a:r>
            <a:endParaRPr lang="en-GB" sz="1400" dirty="0">
              <a:solidFill>
                <a:srgbClr val="0070C0"/>
              </a:solidFill>
              <a:cs typeface="Times New Roman" panose="02020603050405020304" pitchFamily="18" charset="0"/>
            </a:endParaRPr>
          </a:p>
          <a:p>
            <a:endParaRPr lang="en-IN" sz="1400" dirty="0">
              <a:solidFill>
                <a:srgbClr val="0070C0"/>
              </a:solidFill>
              <a:cs typeface="Times New Roman" panose="02020603050405020304" pitchFamily="18" charset="0"/>
            </a:endParaRPr>
          </a:p>
        </p:txBody>
      </p:sp>
      <p:sp>
        <p:nvSpPr>
          <p:cNvPr id="15" name="Text Placeholder 1"/>
          <p:cNvSpPr>
            <a:spLocks noGrp="1"/>
          </p:cNvSpPr>
          <p:nvPr>
            <p:ph type="body" sz="quarter" idx="10"/>
          </p:nvPr>
        </p:nvSpPr>
        <p:spPr>
          <a:xfrm>
            <a:off x="6740093" y="1438067"/>
            <a:ext cx="1946708" cy="281700"/>
          </a:xfrm>
        </p:spPr>
        <p:txBody>
          <a:bodyPr anchor="ctr"/>
          <a:lstStyle/>
          <a:p>
            <a:pPr algn="ctr"/>
            <a:r>
              <a:rPr lang="en-IN" sz="1400" dirty="0">
                <a:solidFill>
                  <a:schemeClr val="bg1"/>
                </a:solidFill>
                <a:cs typeface="Times New Roman" panose="02020603050405020304" pitchFamily="18" charset="0"/>
              </a:rPr>
              <a:t>.</a:t>
            </a:r>
            <a:endParaRPr lang="en-GB" sz="1400" dirty="0">
              <a:solidFill>
                <a:schemeClr val="bg1"/>
              </a:solidFill>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142DF145-FF35-47F4-959C-6837A028C4FC}"/>
              </a:ext>
            </a:extLst>
          </p:cNvPr>
          <p:cNvGraphicFramePr>
            <a:graphicFrameLocks noGrp="1"/>
          </p:cNvGraphicFramePr>
          <p:nvPr>
            <p:extLst>
              <p:ext uri="{D42A27DB-BD31-4B8C-83A1-F6EECF244321}">
                <p14:modId xmlns:p14="http://schemas.microsoft.com/office/powerpoint/2010/main" val="1538562078"/>
              </p:ext>
            </p:extLst>
          </p:nvPr>
        </p:nvGraphicFramePr>
        <p:xfrm>
          <a:off x="1508760" y="1737360"/>
          <a:ext cx="7158788" cy="2159997"/>
        </p:xfrm>
        <a:graphic>
          <a:graphicData uri="http://schemas.openxmlformats.org/drawingml/2006/table">
            <a:tbl>
              <a:tblPr firstRow="1" bandRow="1"/>
              <a:tblGrid>
                <a:gridCol w="1043620">
                  <a:extLst>
                    <a:ext uri="{9D8B030D-6E8A-4147-A177-3AD203B41FA5}">
                      <a16:colId xmlns:a16="http://schemas.microsoft.com/office/drawing/2014/main" val="3641437970"/>
                    </a:ext>
                  </a:extLst>
                </a:gridCol>
                <a:gridCol w="764396">
                  <a:extLst>
                    <a:ext uri="{9D8B030D-6E8A-4147-A177-3AD203B41FA5}">
                      <a16:colId xmlns:a16="http://schemas.microsoft.com/office/drawing/2014/main" val="2384429622"/>
                    </a:ext>
                  </a:extLst>
                </a:gridCol>
                <a:gridCol w="764396">
                  <a:extLst>
                    <a:ext uri="{9D8B030D-6E8A-4147-A177-3AD203B41FA5}">
                      <a16:colId xmlns:a16="http://schemas.microsoft.com/office/drawing/2014/main" val="505765296"/>
                    </a:ext>
                  </a:extLst>
                </a:gridCol>
                <a:gridCol w="764396">
                  <a:extLst>
                    <a:ext uri="{9D8B030D-6E8A-4147-A177-3AD203B41FA5}">
                      <a16:colId xmlns:a16="http://schemas.microsoft.com/office/drawing/2014/main" val="2902903858"/>
                    </a:ext>
                  </a:extLst>
                </a:gridCol>
                <a:gridCol w="764396">
                  <a:extLst>
                    <a:ext uri="{9D8B030D-6E8A-4147-A177-3AD203B41FA5}">
                      <a16:colId xmlns:a16="http://schemas.microsoft.com/office/drawing/2014/main" val="3025489802"/>
                    </a:ext>
                  </a:extLst>
                </a:gridCol>
                <a:gridCol w="764396">
                  <a:extLst>
                    <a:ext uri="{9D8B030D-6E8A-4147-A177-3AD203B41FA5}">
                      <a16:colId xmlns:a16="http://schemas.microsoft.com/office/drawing/2014/main" val="2034770256"/>
                    </a:ext>
                  </a:extLst>
                </a:gridCol>
                <a:gridCol w="764396">
                  <a:extLst>
                    <a:ext uri="{9D8B030D-6E8A-4147-A177-3AD203B41FA5}">
                      <a16:colId xmlns:a16="http://schemas.microsoft.com/office/drawing/2014/main" val="2939698529"/>
                    </a:ext>
                  </a:extLst>
                </a:gridCol>
                <a:gridCol w="764396">
                  <a:extLst>
                    <a:ext uri="{9D8B030D-6E8A-4147-A177-3AD203B41FA5}">
                      <a16:colId xmlns:a16="http://schemas.microsoft.com/office/drawing/2014/main" val="3620781489"/>
                    </a:ext>
                  </a:extLst>
                </a:gridCol>
                <a:gridCol w="764396">
                  <a:extLst>
                    <a:ext uri="{9D8B030D-6E8A-4147-A177-3AD203B41FA5}">
                      <a16:colId xmlns:a16="http://schemas.microsoft.com/office/drawing/2014/main" val="2950669357"/>
                    </a:ext>
                  </a:extLst>
                </a:gridCol>
              </a:tblGrid>
              <a:tr h="304212">
                <a:tc rowSpan="2">
                  <a:txBody>
                    <a:bodyPr/>
                    <a:lstStyle/>
                    <a:p>
                      <a:pPr algn="l" rtl="0" fontAlgn="ctr"/>
                      <a:r>
                        <a:rPr lang="en-IN" sz="950" b="1" i="0" u="none" strike="noStrike" dirty="0" err="1">
                          <a:solidFill>
                            <a:srgbClr val="FFFFFF"/>
                          </a:solidFill>
                          <a:effectLst/>
                          <a:latin typeface="Univers" panose="020B0503020202020204" pitchFamily="34" charset="0"/>
                        </a:rPr>
                        <a:t>Rs</a:t>
                      </a:r>
                      <a:r>
                        <a:rPr lang="en-IN" sz="950" b="1" i="0" u="none" strike="noStrike" dirty="0">
                          <a:solidFill>
                            <a:srgbClr val="FFFFFF"/>
                          </a:solidFill>
                          <a:effectLst/>
                          <a:latin typeface="Univers" panose="020B0503020202020204" pitchFamily="34" charset="0"/>
                        </a:rPr>
                        <a:t>.</a:t>
                      </a:r>
                      <a:r>
                        <a:rPr lang="en-IN" sz="950" b="1" i="0" u="none" strike="noStrike" baseline="0" dirty="0">
                          <a:solidFill>
                            <a:srgbClr val="FFFFFF"/>
                          </a:solidFill>
                          <a:effectLst/>
                          <a:latin typeface="Univers" panose="020B0503020202020204" pitchFamily="34" charset="0"/>
                        </a:rPr>
                        <a:t> </a:t>
                      </a:r>
                      <a:r>
                        <a:rPr lang="en-IN" sz="950" b="1" i="0" u="none" strike="noStrike" dirty="0">
                          <a:solidFill>
                            <a:srgbClr val="FFFFFF"/>
                          </a:solidFill>
                          <a:effectLst/>
                          <a:latin typeface="Univers" panose="020B0503020202020204" pitchFamily="34" charset="0"/>
                        </a:rPr>
                        <a:t>Million</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gridSpan="2">
                  <a:txBody>
                    <a:bodyPr/>
                    <a:lstStyle/>
                    <a:p>
                      <a:pPr algn="ctr" rtl="0" fontAlgn="ctr"/>
                      <a:r>
                        <a:rPr lang="en-IN" sz="950" b="1" i="0" u="none" strike="noStrike" dirty="0">
                          <a:solidFill>
                            <a:srgbClr val="FFFFFF"/>
                          </a:solidFill>
                          <a:effectLst/>
                          <a:latin typeface="Univers" panose="020B0503020202020204" pitchFamily="34" charset="0"/>
                        </a:rPr>
                        <a:t>Q2</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hMerge="1">
                  <a:txBody>
                    <a:bodyPr/>
                    <a:lstStyle/>
                    <a:p>
                      <a:endParaRPr lang="en-IN"/>
                    </a:p>
                  </a:txBody>
                  <a:tcPr/>
                </a:tc>
                <a:tc rowSpan="2">
                  <a:txBody>
                    <a:bodyPr/>
                    <a:lstStyle/>
                    <a:p>
                      <a:pPr algn="ctr" rtl="0" fontAlgn="ctr"/>
                      <a:r>
                        <a:rPr lang="en-IN" sz="950" b="1" i="0" u="none" strike="noStrike" dirty="0">
                          <a:solidFill>
                            <a:srgbClr val="FFFFFF"/>
                          </a:solidFill>
                          <a:effectLst/>
                          <a:latin typeface="Univers" panose="020B0503020202020204" pitchFamily="34" charset="0"/>
                        </a:rPr>
                        <a:t>y-o-y </a:t>
                      </a:r>
                    </a:p>
                    <a:p>
                      <a:pPr algn="ctr" rtl="0" fontAlgn="ctr"/>
                      <a:endParaRPr lang="en-IN" sz="950" b="1" i="0" u="none" strike="noStrike" dirty="0">
                        <a:solidFill>
                          <a:srgbClr val="FFFFFF"/>
                        </a:solidFill>
                        <a:effectLst/>
                        <a:latin typeface="Univers" panose="020B0503020202020204" pitchFamily="34" charset="0"/>
                      </a:endParaRPr>
                    </a:p>
                    <a:p>
                      <a:pPr algn="ctr" rtl="0" fontAlgn="ctr"/>
                      <a:r>
                        <a:rPr lang="en-IN" sz="950" b="1" i="1" u="none" strike="noStrike" dirty="0">
                          <a:solidFill>
                            <a:srgbClr val="FFFFFF"/>
                          </a:solidFill>
                          <a:effectLst/>
                          <a:latin typeface="Univers" panose="020B0503020202020204" pitchFamily="34" charset="0"/>
                        </a:rPr>
                        <a:t>Growth (%)</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950" b="1" i="0" u="none" strike="noStrike" dirty="0">
                          <a:solidFill>
                            <a:srgbClr val="FFFFFF"/>
                          </a:solidFill>
                          <a:effectLst/>
                          <a:latin typeface="Univers" panose="020B0503020202020204" pitchFamily="34" charset="0"/>
                        </a:rPr>
                        <a:t>Q1</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rowSpan="2">
                  <a:txBody>
                    <a:bodyPr/>
                    <a:lstStyle/>
                    <a:p>
                      <a:pPr algn="ctr" rtl="0" fontAlgn="ctr"/>
                      <a:r>
                        <a:rPr lang="en-IN" sz="950" b="1" i="1" u="none" strike="noStrike" dirty="0">
                          <a:solidFill>
                            <a:srgbClr val="FFFFFF"/>
                          </a:solidFill>
                          <a:effectLst/>
                          <a:latin typeface="Univers" panose="020B0503020202020204" pitchFamily="34" charset="0"/>
                        </a:rPr>
                        <a:t>q-o-q</a:t>
                      </a:r>
                    </a:p>
                    <a:p>
                      <a:pPr algn="ctr" rtl="0" fontAlgn="ctr"/>
                      <a:r>
                        <a:rPr lang="en-IN" sz="950" b="1" i="1" u="none" strike="noStrike" dirty="0">
                          <a:solidFill>
                            <a:srgbClr val="FFFFFF"/>
                          </a:solidFill>
                          <a:effectLst/>
                          <a:latin typeface="Univers" panose="020B0503020202020204" pitchFamily="34" charset="0"/>
                        </a:rPr>
                        <a:t> </a:t>
                      </a:r>
                    </a:p>
                    <a:p>
                      <a:pPr algn="ctr" rtl="0" fontAlgn="ctr"/>
                      <a:r>
                        <a:rPr lang="en-IN" sz="950" b="1" i="1" u="none" strike="noStrike" dirty="0">
                          <a:solidFill>
                            <a:srgbClr val="FFFFFF"/>
                          </a:solidFill>
                          <a:effectLst/>
                          <a:latin typeface="Univers" panose="020B0503020202020204" pitchFamily="34" charset="0"/>
                        </a:rPr>
                        <a:t>Growth (%)</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gridSpan="2">
                  <a:txBody>
                    <a:bodyPr/>
                    <a:lstStyle/>
                    <a:p>
                      <a:pPr algn="ctr" rtl="0" fontAlgn="ctr"/>
                      <a:r>
                        <a:rPr lang="en-IN" sz="950" b="1" i="0" u="none" strike="noStrike" dirty="0">
                          <a:solidFill>
                            <a:srgbClr val="FFFFFF"/>
                          </a:solidFill>
                          <a:effectLst/>
                          <a:latin typeface="Univers" panose="020B0503020202020204" pitchFamily="34" charset="0"/>
                        </a:rPr>
                        <a:t>H1</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hMerge="1">
                  <a:txBody>
                    <a:bodyPr/>
                    <a:lstStyle/>
                    <a:p>
                      <a:endParaRPr lang="en-IN"/>
                    </a:p>
                  </a:txBody>
                  <a:tcPr>
                    <a:lnL w="1270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a:noFill/>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rowSpan="2">
                  <a:txBody>
                    <a:bodyPr/>
                    <a:lstStyle/>
                    <a:p>
                      <a:pPr algn="ctr" rtl="0" fontAlgn="ctr"/>
                      <a:r>
                        <a:rPr lang="en-IN" sz="950" b="1" i="0" u="none" strike="noStrike" dirty="0">
                          <a:solidFill>
                            <a:srgbClr val="FFFFFF"/>
                          </a:solidFill>
                          <a:effectLst/>
                          <a:latin typeface="Univers" panose="020B0503020202020204" pitchFamily="34" charset="0"/>
                        </a:rPr>
                        <a:t>y-o-y </a:t>
                      </a:r>
                    </a:p>
                    <a:p>
                      <a:pPr algn="ctr" rtl="0" fontAlgn="ctr"/>
                      <a:endParaRPr lang="en-IN" sz="950" b="1" i="0" u="none" strike="noStrike" dirty="0">
                        <a:solidFill>
                          <a:srgbClr val="FFFFFF"/>
                        </a:solidFill>
                        <a:effectLst/>
                        <a:latin typeface="Univers" panose="020B0503020202020204" pitchFamily="34" charset="0"/>
                      </a:endParaRPr>
                    </a:p>
                    <a:p>
                      <a:pPr algn="ctr" rtl="0" fontAlgn="ctr"/>
                      <a:r>
                        <a:rPr lang="en-IN" sz="950" b="1" i="1" u="none" strike="noStrike" dirty="0">
                          <a:solidFill>
                            <a:srgbClr val="FFFFFF"/>
                          </a:solidFill>
                          <a:effectLst/>
                          <a:latin typeface="Univers" panose="020B0503020202020204" pitchFamily="34" charset="0"/>
                        </a:rPr>
                        <a:t>Growth (%)</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extLst>
                  <a:ext uri="{0D108BD9-81ED-4DB2-BD59-A6C34878D82A}">
                    <a16:rowId xmlns:a16="http://schemas.microsoft.com/office/drawing/2014/main" val="669997575"/>
                  </a:ext>
                </a:extLst>
              </a:tr>
              <a:tr h="334725">
                <a:tc vMerge="1">
                  <a:txBody>
                    <a:bodyPr/>
                    <a:lstStyle/>
                    <a:p>
                      <a:endParaRPr lang="en-IN"/>
                    </a:p>
                  </a:txBody>
                  <a:tcPr/>
                </a:tc>
                <a:tc>
                  <a:txBody>
                    <a:bodyPr/>
                    <a:lstStyle/>
                    <a:p>
                      <a:pPr algn="ctr" rtl="0" fontAlgn="ctr"/>
                      <a:r>
                        <a:rPr lang="en-IN" sz="950" b="1" i="0" u="none" strike="noStrike" dirty="0">
                          <a:solidFill>
                            <a:srgbClr val="FFFFFF"/>
                          </a:solidFill>
                          <a:effectLst/>
                          <a:latin typeface="Univers" panose="020B0503020202020204" pitchFamily="34" charset="0"/>
                        </a:rPr>
                        <a:t>FY20</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950" b="1" i="0" u="none" strike="noStrike" dirty="0">
                          <a:solidFill>
                            <a:srgbClr val="FFFFFF"/>
                          </a:solidFill>
                          <a:effectLst/>
                          <a:latin typeface="Univers" panose="020B0503020202020204" pitchFamily="34" charset="0"/>
                        </a:rPr>
                        <a:t>FY19</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vMerge="1">
                  <a:txBody>
                    <a:bodyPr/>
                    <a:lstStyle/>
                    <a:p>
                      <a:pPr algn="ctr" rtl="0" fontAlgn="ctr"/>
                      <a:endParaRPr lang="en-IN" sz="1000" b="1" i="1" u="none" strike="noStrike" dirty="0">
                        <a:solidFill>
                          <a:srgbClr val="FFFFFF"/>
                        </a:solidFill>
                        <a:effectLst/>
                        <a:latin typeface="Univers" panose="020B0503020202020204"/>
                      </a:endParaRP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950" b="1" i="0" u="none" strike="noStrike" dirty="0">
                          <a:solidFill>
                            <a:srgbClr val="FFFFFF"/>
                          </a:solidFill>
                          <a:effectLst/>
                          <a:latin typeface="Univers" panose="020B0503020202020204" pitchFamily="34" charset="0"/>
                        </a:rPr>
                        <a:t>FY20</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vMerge="1">
                  <a:txBody>
                    <a:bodyPr/>
                    <a:lstStyle/>
                    <a:p>
                      <a:pPr algn="ctr" rtl="0" fontAlgn="ctr"/>
                      <a:endParaRPr lang="en-IN" sz="1000" b="1" i="1" u="none" strike="noStrike" dirty="0">
                        <a:solidFill>
                          <a:srgbClr val="FFFFFF"/>
                        </a:solidFill>
                        <a:effectLst/>
                        <a:latin typeface="Univers" panose="020B0503020202020204"/>
                      </a:endParaRP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950" b="1" i="0" u="none" strike="noStrike" dirty="0">
                          <a:solidFill>
                            <a:srgbClr val="FFFFFF"/>
                          </a:solidFill>
                          <a:effectLst/>
                          <a:latin typeface="Univers" panose="020B0503020202020204" pitchFamily="34" charset="0"/>
                        </a:rPr>
                        <a:t>FY20</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950" b="1" i="0" u="none" strike="noStrike" dirty="0">
                          <a:solidFill>
                            <a:srgbClr val="FFFFFF"/>
                          </a:solidFill>
                          <a:effectLst/>
                          <a:latin typeface="Univers" panose="020B0503020202020204" pitchFamily="34" charset="0"/>
                        </a:rPr>
                        <a:t>FY19</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vMerge="1">
                  <a:txBody>
                    <a:bodyPr/>
                    <a:lstStyle/>
                    <a:p>
                      <a:pPr algn="ctr" rtl="0" fontAlgn="ctr"/>
                      <a:endParaRPr lang="en-IN" sz="1000" b="1" i="1" u="none" strike="noStrike" dirty="0">
                        <a:solidFill>
                          <a:srgbClr val="FFFFFF"/>
                        </a:solidFill>
                        <a:effectLst/>
                        <a:latin typeface="Univers" panose="020B0503020202020204"/>
                      </a:endParaRP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extLst>
                  <a:ext uri="{0D108BD9-81ED-4DB2-BD59-A6C34878D82A}">
                    <a16:rowId xmlns:a16="http://schemas.microsoft.com/office/drawing/2014/main" val="741575970"/>
                  </a:ext>
                </a:extLst>
              </a:tr>
              <a:tr h="304212">
                <a:tc>
                  <a:txBody>
                    <a:bodyPr/>
                    <a:lstStyle/>
                    <a:p>
                      <a:pPr algn="l" rtl="0" fontAlgn="b"/>
                      <a:r>
                        <a:rPr lang="en-IN" sz="950" b="0" i="0" u="none" strike="noStrike" dirty="0">
                          <a:solidFill>
                            <a:srgbClr val="000000"/>
                          </a:solidFill>
                          <a:effectLst/>
                          <a:latin typeface="Univers" panose="020B0503020202020204" pitchFamily="34" charset="0"/>
                        </a:rPr>
                        <a:t>Revenue</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0" u="none" strike="noStrike">
                          <a:solidFill>
                            <a:srgbClr val="000000"/>
                          </a:solidFill>
                          <a:effectLst/>
                          <a:latin typeface="Univers" panose="020B0503020202020204" pitchFamily="34" charset="0"/>
                        </a:rPr>
                        <a:t>766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0" u="none" strike="noStrike" dirty="0">
                          <a:solidFill>
                            <a:srgbClr val="000000"/>
                          </a:solidFill>
                          <a:effectLst/>
                          <a:latin typeface="Univers" panose="020B0503020202020204" pitchFamily="34" charset="0"/>
                        </a:rPr>
                        <a:t>922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(16.9)%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algn="ctr" rtl="0" fontAlgn="b"/>
                      <a:r>
                        <a:rPr lang="en-IN" sz="950" b="0" i="0" u="none" strike="noStrike">
                          <a:solidFill>
                            <a:srgbClr val="000000"/>
                          </a:solidFill>
                          <a:effectLst/>
                          <a:latin typeface="Univers" panose="020B0503020202020204" pitchFamily="34" charset="0"/>
                        </a:rPr>
                        <a:t>868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1" u="none" strike="noStrike">
                          <a:solidFill>
                            <a:srgbClr val="000000"/>
                          </a:solidFill>
                          <a:effectLst/>
                          <a:latin typeface="Univers" panose="020B0503020202020204" pitchFamily="34" charset="0"/>
                        </a:rPr>
                        <a:t>(11.8)%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algn="ctr" rtl="0" fontAlgn="b"/>
                      <a:r>
                        <a:rPr lang="en-IN" sz="950" b="0" i="0" u="none" strike="noStrike">
                          <a:solidFill>
                            <a:srgbClr val="000000"/>
                          </a:solidFill>
                          <a:effectLst/>
                          <a:latin typeface="Univers" panose="020B0503020202020204" pitchFamily="34" charset="0"/>
                        </a:rPr>
                        <a:t>1,634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algn="ctr" rtl="0" fontAlgn="b"/>
                      <a:r>
                        <a:rPr lang="en-IN" sz="950" b="0" i="0" u="none" strike="noStrike">
                          <a:solidFill>
                            <a:srgbClr val="000000"/>
                          </a:solidFill>
                          <a:effectLst/>
                          <a:latin typeface="Univers" panose="020B0503020202020204" pitchFamily="34" charset="0"/>
                        </a:rPr>
                        <a:t>1,806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(9.5)%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extLst>
                  <a:ext uri="{0D108BD9-81ED-4DB2-BD59-A6C34878D82A}">
                    <a16:rowId xmlns:a16="http://schemas.microsoft.com/office/drawing/2014/main" val="2082051046"/>
                  </a:ext>
                </a:extLst>
              </a:tr>
              <a:tr h="304212">
                <a:tc>
                  <a:txBody>
                    <a:bodyPr/>
                    <a:lstStyle/>
                    <a:p>
                      <a:pPr algn="l" rtl="0" fontAlgn="b"/>
                      <a:r>
                        <a:rPr lang="en-IN" sz="950" b="0" i="0" u="none" strike="noStrike" dirty="0">
                          <a:solidFill>
                            <a:srgbClr val="000000"/>
                          </a:solidFill>
                          <a:effectLst/>
                          <a:latin typeface="Univers" panose="020B0503020202020204" pitchFamily="34" charset="0"/>
                        </a:rPr>
                        <a:t>EBITDA</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950" b="0" i="0" u="none" strike="noStrike" dirty="0">
                          <a:solidFill>
                            <a:srgbClr val="000000"/>
                          </a:solidFill>
                          <a:effectLst/>
                          <a:latin typeface="Univers" panose="020B0503020202020204" pitchFamily="34" charset="0"/>
                        </a:rPr>
                        <a:t>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950" b="0" i="0" u="none" strike="noStrike" dirty="0">
                          <a:solidFill>
                            <a:srgbClr val="000000"/>
                          </a:solidFill>
                          <a:effectLst/>
                          <a:latin typeface="Univers" panose="020B0503020202020204" pitchFamily="34" charset="0"/>
                        </a:rPr>
                        <a:t>119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950" b="0" i="1" u="none" strike="noStrike" dirty="0">
                          <a:solidFill>
                            <a:srgbClr val="000000"/>
                          </a:solidFill>
                          <a:effectLst/>
                          <a:latin typeface="Univers" panose="020B0503020202020204" pitchFamily="34" charset="0"/>
                        </a:rPr>
                        <a:t>(50.4)%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rtl="0" fontAlgn="b"/>
                      <a:r>
                        <a:rPr lang="en-IN" sz="950" b="0" i="0" u="none" strike="noStrike">
                          <a:solidFill>
                            <a:srgbClr val="000000"/>
                          </a:solidFill>
                          <a:effectLst/>
                          <a:latin typeface="Univers" panose="020B0503020202020204" pitchFamily="34" charset="0"/>
                        </a:rPr>
                        <a:t>108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950" b="0" i="1" u="none" strike="noStrike" dirty="0">
                          <a:solidFill>
                            <a:srgbClr val="000000"/>
                          </a:solidFill>
                          <a:effectLst/>
                          <a:latin typeface="Univers" panose="020B0503020202020204" pitchFamily="34" charset="0"/>
                        </a:rPr>
                        <a:t>(45.4)%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rtl="0" fontAlgn="b"/>
                      <a:r>
                        <a:rPr lang="en-IN" sz="950" b="0" i="0" u="none" strike="noStrike" dirty="0">
                          <a:solidFill>
                            <a:srgbClr val="000000"/>
                          </a:solidFill>
                          <a:effectLst/>
                          <a:latin typeface="Univers" panose="020B0503020202020204" pitchFamily="34" charset="0"/>
                        </a:rPr>
                        <a:t>167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rtl="0" fontAlgn="b"/>
                      <a:r>
                        <a:rPr lang="en-IN" sz="950" b="0" i="0" u="none" strike="noStrike" dirty="0">
                          <a:solidFill>
                            <a:srgbClr val="000000"/>
                          </a:solidFill>
                          <a:effectLst/>
                          <a:latin typeface="Univers" panose="020B0503020202020204" pitchFamily="34" charset="0"/>
                        </a:rPr>
                        <a:t>193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rtl="0" fontAlgn="b"/>
                      <a:r>
                        <a:rPr lang="en-IN" sz="950" b="0" i="1" u="none" strike="noStrike" dirty="0">
                          <a:solidFill>
                            <a:srgbClr val="000000"/>
                          </a:solidFill>
                          <a:effectLst/>
                          <a:latin typeface="Univers" panose="020B0503020202020204" pitchFamily="34" charset="0"/>
                        </a:rPr>
                        <a:t>(13.5)%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702505086"/>
                  </a:ext>
                </a:extLst>
              </a:tr>
              <a:tr h="304212">
                <a:tc>
                  <a:txBody>
                    <a:bodyPr/>
                    <a:lstStyle/>
                    <a:p>
                      <a:pPr algn="l" rtl="0" fontAlgn="b"/>
                      <a:r>
                        <a:rPr lang="en-IN" sz="950" b="0" i="1" u="none" strike="noStrike" dirty="0">
                          <a:solidFill>
                            <a:srgbClr val="000000"/>
                          </a:solidFill>
                          <a:effectLst/>
                          <a:latin typeface="Univers" panose="020B0503020202020204" pitchFamily="34" charset="0"/>
                        </a:rPr>
                        <a:t>Margin (%)</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7.7%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12.9%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a:solidFill>
                            <a:srgbClr val="000000"/>
                          </a:solidFill>
                          <a:effectLst/>
                          <a:latin typeface="Univers" panose="020B0503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12.5%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10.2%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10.7%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1538068957"/>
                  </a:ext>
                </a:extLst>
              </a:tr>
              <a:tr h="304212">
                <a:tc>
                  <a:txBody>
                    <a:bodyPr/>
                    <a:lstStyle/>
                    <a:p>
                      <a:pPr algn="l" rtl="0" fontAlgn="b"/>
                      <a:r>
                        <a:rPr lang="en-IN" sz="950" b="0" i="0" u="none" strike="noStrike" dirty="0">
                          <a:solidFill>
                            <a:srgbClr val="000000"/>
                          </a:solidFill>
                          <a:effectLst/>
                          <a:latin typeface="Univers" panose="020B0503020202020204" pitchFamily="34" charset="0"/>
                        </a:rPr>
                        <a:t>Adjusted EBITDA</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0" u="none" strike="noStrike" dirty="0">
                          <a:solidFill>
                            <a:srgbClr val="000000"/>
                          </a:solidFill>
                          <a:effectLst/>
                          <a:latin typeface="Univers" panose="020B0503020202020204" pitchFamily="34" charset="0"/>
                        </a:rPr>
                        <a:t>46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0" u="none" strike="noStrike" dirty="0">
                          <a:solidFill>
                            <a:srgbClr val="000000"/>
                          </a:solidFill>
                          <a:effectLst/>
                          <a:latin typeface="Univers" panose="020B0503020202020204" pitchFamily="34" charset="0"/>
                        </a:rPr>
                        <a:t>119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(61.3)%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0" u="none" strike="noStrike" dirty="0">
                          <a:solidFill>
                            <a:schemeClr val="tx1"/>
                          </a:solidFill>
                          <a:effectLst/>
                          <a:latin typeface="Univers" panose="020B0503020202020204" pitchFamily="34" charset="0"/>
                        </a:rPr>
                        <a:t>86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chemeClr val="tx1"/>
                          </a:solidFill>
                          <a:effectLst/>
                          <a:latin typeface="Univers" panose="020B0503020202020204" pitchFamily="34" charset="0"/>
                        </a:rPr>
                        <a:t>(46.5)%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0" u="none" strike="noStrike" dirty="0">
                          <a:solidFill>
                            <a:schemeClr val="tx1"/>
                          </a:solidFill>
                          <a:effectLst/>
                          <a:latin typeface="Univers" panose="020B0503020202020204" pitchFamily="34" charset="0"/>
                        </a:rPr>
                        <a:t>132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0" u="none" strike="noStrike" dirty="0">
                          <a:solidFill>
                            <a:srgbClr val="000000"/>
                          </a:solidFill>
                          <a:effectLst/>
                          <a:latin typeface="Univers" panose="020B0503020202020204" pitchFamily="34" charset="0"/>
                        </a:rPr>
                        <a:t>193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(31.6)%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683163747"/>
                  </a:ext>
                </a:extLst>
              </a:tr>
              <a:tr h="304212">
                <a:tc>
                  <a:txBody>
                    <a:bodyPr/>
                    <a:lstStyle/>
                    <a:p>
                      <a:pPr algn="l" rtl="0" fontAlgn="b"/>
                      <a:r>
                        <a:rPr lang="en-IN" sz="950" b="0" i="1" u="none" strike="noStrike" dirty="0">
                          <a:solidFill>
                            <a:srgbClr val="000000"/>
                          </a:solidFill>
                          <a:effectLst/>
                          <a:latin typeface="Univers" panose="020B0503020202020204" pitchFamily="34" charset="0"/>
                        </a:rPr>
                        <a:t>Margin (%)</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b"/>
                      <a:r>
                        <a:rPr lang="en-IN" sz="950" b="0" i="1" u="none" strike="noStrike" dirty="0">
                          <a:solidFill>
                            <a:srgbClr val="000000"/>
                          </a:solidFill>
                          <a:effectLst/>
                          <a:latin typeface="Univers" panose="020B0503020202020204" pitchFamily="34" charset="0"/>
                        </a:rPr>
                        <a:t>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b"/>
                      <a:r>
                        <a:rPr lang="en-IN" sz="950" b="0" i="1" u="none" strike="noStrike" dirty="0">
                          <a:solidFill>
                            <a:srgbClr val="000000"/>
                          </a:solidFill>
                          <a:effectLst/>
                          <a:latin typeface="Univers" panose="020B0503020202020204" pitchFamily="34" charset="0"/>
                        </a:rPr>
                        <a:t>12.9%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b"/>
                      <a:endParaRPr lang="en-IN" sz="950" b="0" i="1" u="none" strike="noStrike" dirty="0">
                        <a:solidFill>
                          <a:srgbClr val="000000"/>
                        </a:solidFill>
                        <a:effectLst/>
                        <a:latin typeface="Univers" panose="020B0503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algn="ctr" rtl="0" fontAlgn="b"/>
                      <a:r>
                        <a:rPr lang="en-IN" sz="950" b="0" i="1" u="none" strike="noStrike" dirty="0">
                          <a:solidFill>
                            <a:srgbClr val="000000"/>
                          </a:solidFill>
                          <a:effectLst/>
                          <a:latin typeface="Univers" panose="020B0503020202020204" pitchFamily="34" charset="0"/>
                        </a:rPr>
                        <a:t>9.9%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b"/>
                      <a:endParaRPr lang="en-IN" sz="950" b="0" i="1" u="none" strike="noStrike" dirty="0">
                        <a:solidFill>
                          <a:srgbClr val="000000"/>
                        </a:solidFill>
                        <a:effectLst/>
                        <a:latin typeface="Univers" panose="020B0503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algn="ctr" rtl="0" fontAlgn="b"/>
                      <a:r>
                        <a:rPr lang="en-IN" sz="950" b="0" i="1" u="none" strike="noStrike" dirty="0">
                          <a:solidFill>
                            <a:srgbClr val="000000"/>
                          </a:solidFill>
                          <a:effectLst/>
                          <a:latin typeface="Univers" panose="020B0503020202020204" pitchFamily="34" charset="0"/>
                        </a:rPr>
                        <a:t>8.1%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algn="ctr" rtl="0" fontAlgn="b"/>
                      <a:r>
                        <a:rPr lang="en-IN" sz="950" b="0" i="1" u="none" strike="noStrike" dirty="0">
                          <a:solidFill>
                            <a:srgbClr val="000000"/>
                          </a:solidFill>
                          <a:effectLst/>
                          <a:latin typeface="Univers" panose="020B0503020202020204" pitchFamily="34" charset="0"/>
                        </a:rPr>
                        <a:t>10.7%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algn="ctr" rtl="0" fontAlgn="b"/>
                      <a:endParaRPr lang="en-IN" sz="950" b="0" i="1" u="none" strike="noStrike" dirty="0">
                        <a:solidFill>
                          <a:srgbClr val="000000"/>
                        </a:solidFill>
                        <a:effectLst/>
                        <a:latin typeface="Univers" panose="020B0503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extLst>
                  <a:ext uri="{0D108BD9-81ED-4DB2-BD59-A6C34878D82A}">
                    <a16:rowId xmlns:a16="http://schemas.microsoft.com/office/drawing/2014/main" val="2588743469"/>
                  </a:ext>
                </a:extLst>
              </a:tr>
            </a:tbl>
          </a:graphicData>
        </a:graphic>
      </p:graphicFrame>
      <p:sp>
        <p:nvSpPr>
          <p:cNvPr id="17" name="Rectangle 16">
            <a:extLst>
              <a:ext uri="{FF2B5EF4-FFF2-40B4-BE49-F238E27FC236}">
                <a16:creationId xmlns:a16="http://schemas.microsoft.com/office/drawing/2014/main" id="{04A622CB-AFEA-470F-AB04-DC8B2C630F84}"/>
              </a:ext>
            </a:extLst>
          </p:cNvPr>
          <p:cNvSpPr/>
          <p:nvPr/>
        </p:nvSpPr>
        <p:spPr>
          <a:xfrm>
            <a:off x="1508760" y="4005616"/>
            <a:ext cx="7158788" cy="2189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166688" lvl="0" indent="-166688" algn="just">
              <a:lnSpc>
                <a:spcPts val="1500"/>
              </a:lnSpc>
              <a:spcBef>
                <a:spcPts val="400"/>
              </a:spcBef>
              <a:spcAft>
                <a:spcPts val="400"/>
              </a:spcAft>
              <a:buFont typeface="Arial" panose="020B0604020202020204" pitchFamily="34" charset="0"/>
              <a:buChar char="•"/>
            </a:pPr>
            <a:r>
              <a:rPr lang="en-IN" sz="1200" dirty="0">
                <a:solidFill>
                  <a:schemeClr val="tx1"/>
                </a:solidFill>
                <a:latin typeface="Univers"/>
                <a:cs typeface="Times New Roman" panose="02020603050405020304" pitchFamily="18" charset="0"/>
              </a:rPr>
              <a:t>Hydraulics segment revenue growth was impacted by the overall slowdown.</a:t>
            </a:r>
          </a:p>
          <a:p>
            <a:pPr marL="166688" lvl="0" indent="-166688" algn="just">
              <a:lnSpc>
                <a:spcPts val="1500"/>
              </a:lnSpc>
              <a:spcBef>
                <a:spcPts val="400"/>
              </a:spcBef>
              <a:spcAft>
                <a:spcPts val="400"/>
              </a:spcAft>
              <a:buFont typeface="Arial" panose="020B0604020202020204" pitchFamily="34" charset="0"/>
              <a:buChar char="•"/>
            </a:pPr>
            <a:r>
              <a:rPr lang="en-US" sz="1200" b="1" dirty="0">
                <a:solidFill>
                  <a:schemeClr val="tx1"/>
                </a:solidFill>
                <a:latin typeface="Univers" panose="020B0503020202020204" pitchFamily="34" charset="0"/>
                <a:cs typeface="Times New Roman" panose="02020603050405020304" pitchFamily="18" charset="0"/>
              </a:rPr>
              <a:t>Outlook:</a:t>
            </a:r>
            <a:r>
              <a:rPr lang="en-US" sz="1200" dirty="0">
                <a:solidFill>
                  <a:schemeClr val="tx1"/>
                </a:solidFill>
                <a:latin typeface="Univers" panose="020B0503020202020204" pitchFamily="34" charset="0"/>
                <a:cs typeface="Times New Roman" panose="02020603050405020304" pitchFamily="18" charset="0"/>
              </a:rPr>
              <a:t> </a:t>
            </a:r>
            <a:r>
              <a:rPr lang="en-IN" sz="1200" dirty="0">
                <a:solidFill>
                  <a:schemeClr val="tx1"/>
                </a:solidFill>
                <a:latin typeface="Univers" panose="020B0503020202020204" pitchFamily="34" charset="0"/>
                <a:cs typeface="Times New Roman" panose="02020603050405020304" pitchFamily="18" charset="0"/>
              </a:rPr>
              <a:t>Rise in infrastructure and construction is expected to lead to improved order book. Tractor production expect to improve during the second half of the year due to positive sentiments in both farming sector and construction activities.</a:t>
            </a:r>
            <a:endParaRPr lang="en-US" sz="1200" dirty="0">
              <a:solidFill>
                <a:schemeClr val="tx1"/>
              </a:solidFill>
              <a:latin typeface="Univers" panose="020B0503020202020204" pitchFamily="34" charset="0"/>
              <a:cs typeface="Times New Roman" panose="02020603050405020304" pitchFamily="18" charset="0"/>
            </a:endParaRPr>
          </a:p>
          <a:p>
            <a:pPr marL="166688" lvl="0" indent="-166688" algn="just">
              <a:lnSpc>
                <a:spcPts val="1500"/>
              </a:lnSpc>
              <a:spcBef>
                <a:spcPts val="400"/>
              </a:spcBef>
              <a:spcAft>
                <a:spcPts val="400"/>
              </a:spcAft>
              <a:buFont typeface="Arial" panose="020B0604020202020204" pitchFamily="34" charset="0"/>
              <a:buChar char="•"/>
            </a:pPr>
            <a:r>
              <a:rPr lang="en-US" sz="1200" b="1" dirty="0">
                <a:solidFill>
                  <a:schemeClr val="tx1"/>
                </a:solidFill>
                <a:latin typeface="Univers" panose="020B0503020202020204" pitchFamily="34" charset="0"/>
                <a:cs typeface="Times New Roman" panose="02020603050405020304" pitchFamily="18" charset="0"/>
              </a:rPr>
              <a:t>Strategy: </a:t>
            </a:r>
            <a:r>
              <a:rPr lang="en-IN" sz="1200" dirty="0">
                <a:solidFill>
                  <a:schemeClr val="tx1"/>
                </a:solidFill>
                <a:latin typeface="Univers" panose="020B0503020202020204" pitchFamily="34" charset="0"/>
                <a:cs typeface="Times New Roman" panose="02020603050405020304" pitchFamily="18" charset="0"/>
              </a:rPr>
              <a:t>Growth from farm mechanisation sector through increase in share of business with OEMs in this sector and adding new OEMs, addition of new products and expansion of wallet share per tractor. Momentum in new market segment, i.e. off highway vehicles. Focus on aftermarket products. </a:t>
            </a:r>
            <a:endParaRPr lang="en-US" sz="1200" dirty="0">
              <a:solidFill>
                <a:schemeClr val="tx1"/>
              </a:solidFill>
              <a:latin typeface="Univers" panose="020B0503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7CB11DA-7B82-480A-91C4-5D5DCE522E88}"/>
              </a:ext>
            </a:extLst>
          </p:cNvPr>
          <p:cNvSpPr txBox="1"/>
          <p:nvPr/>
        </p:nvSpPr>
        <p:spPr>
          <a:xfrm>
            <a:off x="1428200" y="5886742"/>
            <a:ext cx="7846429" cy="400110"/>
          </a:xfrm>
          <a:prstGeom prst="rect">
            <a:avLst/>
          </a:prstGeom>
          <a:noFill/>
        </p:spPr>
        <p:txBody>
          <a:bodyPr wrap="square" rtlCol="0">
            <a:spAutoFit/>
          </a:bodyPr>
          <a:lstStyle/>
          <a:p>
            <a:r>
              <a:rPr lang="en-US" sz="1000" dirty="0"/>
              <a:t>Note: </a:t>
            </a:r>
          </a:p>
          <a:p>
            <a:pPr marL="228600" indent="-228600">
              <a:buFont typeface="+mj-lt"/>
              <a:buAutoNum type="arabicPeriod"/>
            </a:pPr>
            <a:r>
              <a:rPr lang="en-US" sz="1000" dirty="0"/>
              <a:t>EBITDA adjusted for the impact of IND AS 116 to make it comparable with corresponding period previous year </a:t>
            </a:r>
          </a:p>
        </p:txBody>
      </p:sp>
    </p:spTree>
    <p:extLst>
      <p:ext uri="{BB962C8B-B14F-4D97-AF65-F5344CB8AC3E}">
        <p14:creationId xmlns:p14="http://schemas.microsoft.com/office/powerpoint/2010/main" val="3557806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417320" y="1005840"/>
            <a:ext cx="7269480" cy="410978"/>
          </a:xfrm>
        </p:spPr>
        <p:txBody>
          <a:bodyPr/>
          <a:lstStyle/>
          <a:p>
            <a:r>
              <a:rPr lang="en-US" dirty="0"/>
              <a:t>AUTOMOTIVE AND METALLURGY </a:t>
            </a:r>
            <a:r>
              <a:rPr lang="en-US" dirty="0">
                <a:solidFill>
                  <a:srgbClr val="B11116"/>
                </a:solidFill>
              </a:rPr>
              <a:t>SEGMENT</a:t>
            </a:r>
          </a:p>
        </p:txBody>
      </p:sp>
      <p:sp>
        <p:nvSpPr>
          <p:cNvPr id="9"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00" i="0" u="none" strike="noStrike" kern="1200" cap="none" spc="0" normalizeH="0" baseline="0" noProof="0" dirty="0">
              <a:ln>
                <a:noFill/>
              </a:ln>
              <a:effectLst/>
              <a:uLnTx/>
              <a:uFillTx/>
              <a:latin typeface="Univers" pitchFamily="34" charset="0"/>
              <a:ea typeface="+mn-ea"/>
              <a:cs typeface="+mn-cs"/>
            </a:endParaRPr>
          </a:p>
        </p:txBody>
      </p:sp>
      <p:sp>
        <p:nvSpPr>
          <p:cNvPr id="19" name="Text Placeholder 1"/>
          <p:cNvSpPr>
            <a:spLocks noGrp="1"/>
          </p:cNvSpPr>
          <p:nvPr>
            <p:ph type="body" sz="quarter" idx="10"/>
          </p:nvPr>
        </p:nvSpPr>
        <p:spPr>
          <a:xfrm>
            <a:off x="1463040" y="3657600"/>
            <a:ext cx="3069377" cy="351190"/>
          </a:xfrm>
        </p:spPr>
        <p:txBody>
          <a:bodyPr/>
          <a:lstStyle/>
          <a:p>
            <a:pPr>
              <a:spcBef>
                <a:spcPts val="400"/>
              </a:spcBef>
              <a:spcAft>
                <a:spcPts val="400"/>
              </a:spcAft>
            </a:pPr>
            <a:r>
              <a:rPr lang="en-IN" sz="1400" dirty="0">
                <a:solidFill>
                  <a:srgbClr val="0070C0"/>
                </a:solidFill>
                <a:cs typeface="Times New Roman" panose="02020603050405020304" pitchFamily="18" charset="0"/>
              </a:rPr>
              <a:t>Performance Overview</a:t>
            </a:r>
            <a:endParaRPr lang="en-GB" sz="1400" dirty="0">
              <a:solidFill>
                <a:srgbClr val="0070C0"/>
              </a:solidFill>
              <a:cs typeface="Times New Roman" panose="02020603050405020304" pitchFamily="18" charset="0"/>
            </a:endParaRPr>
          </a:p>
        </p:txBody>
      </p:sp>
      <p:sp>
        <p:nvSpPr>
          <p:cNvPr id="15" name="Text Placeholder 1"/>
          <p:cNvSpPr>
            <a:spLocks noGrp="1"/>
          </p:cNvSpPr>
          <p:nvPr>
            <p:ph type="body" sz="quarter" idx="10"/>
          </p:nvPr>
        </p:nvSpPr>
        <p:spPr>
          <a:xfrm>
            <a:off x="1417320" y="1377128"/>
            <a:ext cx="3069377" cy="233308"/>
          </a:xfrm>
        </p:spPr>
        <p:txBody>
          <a:bodyPr anchor="ctr"/>
          <a:lstStyle/>
          <a:p>
            <a:r>
              <a:rPr lang="en-IN" dirty="0">
                <a:cs typeface="Times New Roman" panose="02020603050405020304" pitchFamily="18" charset="0"/>
              </a:rPr>
              <a:t>Financial Overview</a:t>
            </a:r>
            <a:endParaRPr lang="en-GB" dirty="0">
              <a:cs typeface="Times New Roman" panose="02020603050405020304" pitchFamily="18" charset="0"/>
            </a:endParaRPr>
          </a:p>
        </p:txBody>
      </p:sp>
      <p:sp>
        <p:nvSpPr>
          <p:cNvPr id="11" name="Text Placeholder 1"/>
          <p:cNvSpPr>
            <a:spLocks noGrp="1"/>
          </p:cNvSpPr>
          <p:nvPr>
            <p:ph type="body" sz="quarter" idx="10"/>
          </p:nvPr>
        </p:nvSpPr>
        <p:spPr>
          <a:xfrm>
            <a:off x="6740093" y="1438067"/>
            <a:ext cx="1946708" cy="281700"/>
          </a:xfrm>
        </p:spPr>
        <p:txBody>
          <a:bodyPr anchor="ctr"/>
          <a:lstStyle/>
          <a:p>
            <a:pPr algn="ctr"/>
            <a:r>
              <a:rPr lang="en-IN" sz="1400" dirty="0">
                <a:solidFill>
                  <a:schemeClr val="bg1"/>
                </a:solidFill>
                <a:cs typeface="Times New Roman" panose="02020603050405020304" pitchFamily="18" charset="0"/>
              </a:rPr>
              <a:t>.</a:t>
            </a:r>
            <a:endParaRPr lang="en-GB" sz="1400" dirty="0">
              <a:solidFill>
                <a:schemeClr val="bg1"/>
              </a:solidFill>
              <a:cs typeface="Times New Roman" panose="02020603050405020304" pitchFamily="18" charset="0"/>
            </a:endParaRPr>
          </a:p>
        </p:txBody>
      </p:sp>
      <p:sp>
        <p:nvSpPr>
          <p:cNvPr id="10" name="TextBox 9">
            <a:extLst>
              <a:ext uri="{FF2B5EF4-FFF2-40B4-BE49-F238E27FC236}">
                <a16:creationId xmlns:a16="http://schemas.microsoft.com/office/drawing/2014/main" id="{387413D8-6314-4BCD-9FFB-31CAFA4ADDEA}"/>
              </a:ext>
            </a:extLst>
          </p:cNvPr>
          <p:cNvSpPr txBox="1"/>
          <p:nvPr/>
        </p:nvSpPr>
        <p:spPr>
          <a:xfrm>
            <a:off x="1283896" y="6015039"/>
            <a:ext cx="6576207" cy="553998"/>
          </a:xfrm>
          <a:prstGeom prst="rect">
            <a:avLst/>
          </a:prstGeom>
          <a:noFill/>
        </p:spPr>
        <p:txBody>
          <a:bodyPr wrap="square" rtlCol="0">
            <a:spAutoFit/>
          </a:bodyPr>
          <a:lstStyle/>
          <a:p>
            <a:r>
              <a:rPr lang="en-US" sz="1000" dirty="0"/>
              <a:t>Note: </a:t>
            </a:r>
          </a:p>
          <a:p>
            <a:pPr marL="228600" indent="-228600">
              <a:buFont typeface="+mj-lt"/>
              <a:buAutoNum type="arabicPeriod"/>
            </a:pPr>
            <a:r>
              <a:rPr lang="en-US" sz="1000" dirty="0"/>
              <a:t>Segmental revenue adjusted for excise duty; </a:t>
            </a:r>
            <a:r>
              <a:rPr lang="en-IN" sz="1000" dirty="0"/>
              <a:t>The result / numbers are presented excluding Discontinued operations</a:t>
            </a:r>
          </a:p>
          <a:p>
            <a:pPr marL="228600" indent="-228600">
              <a:buFont typeface="+mj-lt"/>
              <a:buAutoNum type="arabicPeriod"/>
            </a:pPr>
            <a:r>
              <a:rPr lang="en-US" sz="1000" dirty="0"/>
              <a:t>EBITDA adjusted for the impact of IND AS 116 to make it comparable with corresponding period previous year </a:t>
            </a:r>
            <a:endParaRPr lang="en-IN" sz="1000" dirty="0"/>
          </a:p>
        </p:txBody>
      </p:sp>
      <p:graphicFrame>
        <p:nvGraphicFramePr>
          <p:cNvPr id="13" name="Table 12">
            <a:extLst>
              <a:ext uri="{FF2B5EF4-FFF2-40B4-BE49-F238E27FC236}">
                <a16:creationId xmlns:a16="http://schemas.microsoft.com/office/drawing/2014/main" id="{9C29D449-0AAA-4ED7-9D30-E2C02DDBEE84}"/>
              </a:ext>
            </a:extLst>
          </p:cNvPr>
          <p:cNvGraphicFramePr>
            <a:graphicFrameLocks noGrp="1"/>
          </p:cNvGraphicFramePr>
          <p:nvPr>
            <p:extLst>
              <p:ext uri="{D42A27DB-BD31-4B8C-83A1-F6EECF244321}">
                <p14:modId xmlns:p14="http://schemas.microsoft.com/office/powerpoint/2010/main" val="3393999898"/>
              </p:ext>
            </p:extLst>
          </p:nvPr>
        </p:nvGraphicFramePr>
        <p:xfrm>
          <a:off x="1508760" y="1737360"/>
          <a:ext cx="7158788" cy="2160003"/>
        </p:xfrm>
        <a:graphic>
          <a:graphicData uri="http://schemas.openxmlformats.org/drawingml/2006/table">
            <a:tbl>
              <a:tblPr firstRow="1" bandRow="1"/>
              <a:tblGrid>
                <a:gridCol w="1043620">
                  <a:extLst>
                    <a:ext uri="{9D8B030D-6E8A-4147-A177-3AD203B41FA5}">
                      <a16:colId xmlns:a16="http://schemas.microsoft.com/office/drawing/2014/main" val="3641437970"/>
                    </a:ext>
                  </a:extLst>
                </a:gridCol>
                <a:gridCol w="764396">
                  <a:extLst>
                    <a:ext uri="{9D8B030D-6E8A-4147-A177-3AD203B41FA5}">
                      <a16:colId xmlns:a16="http://schemas.microsoft.com/office/drawing/2014/main" val="2384429622"/>
                    </a:ext>
                  </a:extLst>
                </a:gridCol>
                <a:gridCol w="764396">
                  <a:extLst>
                    <a:ext uri="{9D8B030D-6E8A-4147-A177-3AD203B41FA5}">
                      <a16:colId xmlns:a16="http://schemas.microsoft.com/office/drawing/2014/main" val="505765296"/>
                    </a:ext>
                  </a:extLst>
                </a:gridCol>
                <a:gridCol w="764396">
                  <a:extLst>
                    <a:ext uri="{9D8B030D-6E8A-4147-A177-3AD203B41FA5}">
                      <a16:colId xmlns:a16="http://schemas.microsoft.com/office/drawing/2014/main" val="2902903858"/>
                    </a:ext>
                  </a:extLst>
                </a:gridCol>
                <a:gridCol w="764396">
                  <a:extLst>
                    <a:ext uri="{9D8B030D-6E8A-4147-A177-3AD203B41FA5}">
                      <a16:colId xmlns:a16="http://schemas.microsoft.com/office/drawing/2014/main" val="3025489802"/>
                    </a:ext>
                  </a:extLst>
                </a:gridCol>
                <a:gridCol w="764396">
                  <a:extLst>
                    <a:ext uri="{9D8B030D-6E8A-4147-A177-3AD203B41FA5}">
                      <a16:colId xmlns:a16="http://schemas.microsoft.com/office/drawing/2014/main" val="2034770256"/>
                    </a:ext>
                  </a:extLst>
                </a:gridCol>
                <a:gridCol w="764396">
                  <a:extLst>
                    <a:ext uri="{9D8B030D-6E8A-4147-A177-3AD203B41FA5}">
                      <a16:colId xmlns:a16="http://schemas.microsoft.com/office/drawing/2014/main" val="692426353"/>
                    </a:ext>
                  </a:extLst>
                </a:gridCol>
                <a:gridCol w="764396">
                  <a:extLst>
                    <a:ext uri="{9D8B030D-6E8A-4147-A177-3AD203B41FA5}">
                      <a16:colId xmlns:a16="http://schemas.microsoft.com/office/drawing/2014/main" val="994630901"/>
                    </a:ext>
                  </a:extLst>
                </a:gridCol>
                <a:gridCol w="764396">
                  <a:extLst>
                    <a:ext uri="{9D8B030D-6E8A-4147-A177-3AD203B41FA5}">
                      <a16:colId xmlns:a16="http://schemas.microsoft.com/office/drawing/2014/main" val="1097559457"/>
                    </a:ext>
                  </a:extLst>
                </a:gridCol>
              </a:tblGrid>
              <a:tr h="304213">
                <a:tc rowSpan="2">
                  <a:txBody>
                    <a:bodyPr/>
                    <a:lstStyle/>
                    <a:p>
                      <a:pPr algn="l" rtl="0" fontAlgn="ctr"/>
                      <a:r>
                        <a:rPr lang="en-IN" sz="950" b="1" i="0" u="none" strike="noStrike" dirty="0" err="1">
                          <a:solidFill>
                            <a:srgbClr val="FFFFFF"/>
                          </a:solidFill>
                          <a:effectLst/>
                          <a:latin typeface="Univers" panose="020B0503020202020204" pitchFamily="34" charset="0"/>
                        </a:rPr>
                        <a:t>Rs</a:t>
                      </a:r>
                      <a:r>
                        <a:rPr lang="en-IN" sz="950" b="1" i="0" u="none" strike="noStrike" dirty="0">
                          <a:solidFill>
                            <a:srgbClr val="FFFFFF"/>
                          </a:solidFill>
                          <a:effectLst/>
                          <a:latin typeface="Univers" panose="020B0503020202020204" pitchFamily="34" charset="0"/>
                        </a:rPr>
                        <a:t>.</a:t>
                      </a:r>
                      <a:r>
                        <a:rPr lang="en-IN" sz="950" b="1" i="0" u="none" strike="noStrike" baseline="0" dirty="0">
                          <a:solidFill>
                            <a:srgbClr val="FFFFFF"/>
                          </a:solidFill>
                          <a:effectLst/>
                          <a:latin typeface="Univers" panose="020B0503020202020204" pitchFamily="34" charset="0"/>
                        </a:rPr>
                        <a:t> </a:t>
                      </a:r>
                      <a:r>
                        <a:rPr lang="en-IN" sz="950" b="1" i="0" u="none" strike="noStrike" dirty="0">
                          <a:solidFill>
                            <a:srgbClr val="FFFFFF"/>
                          </a:solidFill>
                          <a:effectLst/>
                          <a:latin typeface="Univers" panose="020B0503020202020204" pitchFamily="34" charset="0"/>
                        </a:rPr>
                        <a:t>Million</a:t>
                      </a:r>
                    </a:p>
                  </a:txBody>
                  <a:tcPr marL="28800" marR="28800"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gridSpan="2">
                  <a:txBody>
                    <a:bodyPr/>
                    <a:lstStyle/>
                    <a:p>
                      <a:pPr algn="ctr" rtl="0" fontAlgn="ctr"/>
                      <a:r>
                        <a:rPr lang="en-IN" sz="950" b="1" i="0" u="none" strike="noStrike" dirty="0">
                          <a:solidFill>
                            <a:srgbClr val="FFFFFF"/>
                          </a:solidFill>
                          <a:effectLst/>
                          <a:latin typeface="Univers" panose="020B0503020202020204" pitchFamily="34" charset="0"/>
                        </a:rPr>
                        <a:t>Q2</a:t>
                      </a:r>
                    </a:p>
                  </a:txBody>
                  <a:tcPr marL="28800" marR="28800"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hMerge="1">
                  <a:txBody>
                    <a:bodyPr/>
                    <a:lstStyle/>
                    <a:p>
                      <a:endParaRPr lang="en-IN"/>
                    </a:p>
                  </a:txBody>
                  <a:tcPr/>
                </a:tc>
                <a:tc>
                  <a:txBody>
                    <a:bodyPr/>
                    <a:lstStyle/>
                    <a:p>
                      <a:pPr algn="ctr" rtl="0" fontAlgn="ctr"/>
                      <a:r>
                        <a:rPr lang="en-IN" sz="950" b="1" i="0" u="none" strike="noStrike" dirty="0">
                          <a:solidFill>
                            <a:srgbClr val="FFFFFF"/>
                          </a:solidFill>
                          <a:effectLst/>
                          <a:latin typeface="Univers" panose="020B0503020202020204" pitchFamily="34" charset="0"/>
                        </a:rPr>
                        <a:t>y-o-y </a:t>
                      </a:r>
                    </a:p>
                  </a:txBody>
                  <a:tcPr marL="28800" marR="28800"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a:noFill/>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950" b="1" i="0" u="none" strike="noStrike" dirty="0">
                          <a:solidFill>
                            <a:srgbClr val="FFFFFF"/>
                          </a:solidFill>
                          <a:effectLst/>
                          <a:latin typeface="Univers" panose="020B0503020202020204" pitchFamily="34" charset="0"/>
                        </a:rPr>
                        <a:t>Q1</a:t>
                      </a:r>
                    </a:p>
                  </a:txBody>
                  <a:tcPr marL="28800" marR="28800"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950" b="1" i="1" u="none" strike="noStrike" dirty="0">
                          <a:solidFill>
                            <a:srgbClr val="FFFFFF"/>
                          </a:solidFill>
                          <a:effectLst/>
                          <a:latin typeface="Univers" panose="020B0503020202020204" pitchFamily="34" charset="0"/>
                        </a:rPr>
                        <a:t>q-o-q </a:t>
                      </a:r>
                    </a:p>
                  </a:txBody>
                  <a:tcPr marL="28800" marR="28800" marT="0" marB="0" anchor="ctr">
                    <a:lnL w="12700" cap="flat" cmpd="sng" algn="ctr">
                      <a:solidFill>
                        <a:srgbClr val="F2F2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2F2F2"/>
                      </a:solidFill>
                      <a:prstDash val="solid"/>
                      <a:round/>
                      <a:headEnd type="none" w="med" len="med"/>
                      <a:tailEnd type="none" w="med" len="med"/>
                    </a:lnT>
                    <a:lnB>
                      <a:noFill/>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gridSpan="2">
                  <a:txBody>
                    <a:bodyPr/>
                    <a:lstStyle/>
                    <a:p>
                      <a:pPr algn="ctr" rtl="0" fontAlgn="ctr"/>
                      <a:r>
                        <a:rPr lang="en-IN" sz="950" b="1" i="0" u="none" strike="noStrike" dirty="0">
                          <a:solidFill>
                            <a:srgbClr val="FFFFFF"/>
                          </a:solidFill>
                          <a:effectLst/>
                          <a:latin typeface="Univers" panose="020B0503020202020204" pitchFamily="34" charset="0"/>
                        </a:rPr>
                        <a:t>H1</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hMerge="1">
                  <a:txBody>
                    <a:bodyPr/>
                    <a:lstStyle/>
                    <a:p>
                      <a:endParaRPr lang="en-IN"/>
                    </a:p>
                  </a:txBody>
                  <a:tcPr>
                    <a:lnL w="1270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a:noFill/>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950" b="1" i="0" u="none" strike="noStrike" dirty="0">
                          <a:solidFill>
                            <a:srgbClr val="FFFFFF"/>
                          </a:solidFill>
                          <a:effectLst/>
                          <a:latin typeface="Univers" panose="020B0503020202020204" pitchFamily="34" charset="0"/>
                        </a:rPr>
                        <a:t>y-o-y </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a:noFill/>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extLst>
                  <a:ext uri="{0D108BD9-81ED-4DB2-BD59-A6C34878D82A}">
                    <a16:rowId xmlns:a16="http://schemas.microsoft.com/office/drawing/2014/main" val="669997575"/>
                  </a:ext>
                </a:extLst>
              </a:tr>
              <a:tr h="334725">
                <a:tc vMerge="1">
                  <a:txBody>
                    <a:bodyPr/>
                    <a:lstStyle/>
                    <a:p>
                      <a:endParaRPr lang="en-IN"/>
                    </a:p>
                  </a:txBody>
                  <a:tcPr/>
                </a:tc>
                <a:tc>
                  <a:txBody>
                    <a:bodyPr/>
                    <a:lstStyle/>
                    <a:p>
                      <a:pPr algn="ctr" rtl="0" fontAlgn="ctr"/>
                      <a:r>
                        <a:rPr lang="en-IN" sz="950" b="1" i="0" u="none" strike="noStrike" dirty="0">
                          <a:solidFill>
                            <a:srgbClr val="FFFFFF"/>
                          </a:solidFill>
                          <a:effectLst/>
                          <a:latin typeface="Univers" panose="020B0503020202020204" pitchFamily="34" charset="0"/>
                        </a:rPr>
                        <a:t>FY20</a:t>
                      </a:r>
                    </a:p>
                  </a:txBody>
                  <a:tcPr marL="28800" marR="28800"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950" b="1" i="0" u="none" strike="noStrike" dirty="0">
                          <a:solidFill>
                            <a:srgbClr val="FFFFFF"/>
                          </a:solidFill>
                          <a:effectLst/>
                          <a:latin typeface="Univers" panose="020B0503020202020204" pitchFamily="34" charset="0"/>
                        </a:rPr>
                        <a:t>FY19</a:t>
                      </a:r>
                    </a:p>
                  </a:txBody>
                  <a:tcPr marL="28800" marR="28800"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950" b="1" i="1" u="none" strike="noStrike" dirty="0">
                          <a:solidFill>
                            <a:srgbClr val="FFFFFF"/>
                          </a:solidFill>
                          <a:effectLst/>
                          <a:latin typeface="Univers" panose="020B0503020202020204" pitchFamily="34" charset="0"/>
                        </a:rPr>
                        <a:t>Growth (%)</a:t>
                      </a:r>
                    </a:p>
                  </a:txBody>
                  <a:tcPr marL="28800" marR="28800"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a:noFill/>
                    </a:lnT>
                    <a:lnB w="12700" cap="flat" cmpd="sng" algn="ctr">
                      <a:solidFill>
                        <a:srgbClr val="F2F2F2"/>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950" b="1" i="0" u="none" strike="noStrike" dirty="0">
                          <a:solidFill>
                            <a:srgbClr val="FFFFFF"/>
                          </a:solidFill>
                          <a:effectLst/>
                          <a:latin typeface="Univers" panose="020B0503020202020204" pitchFamily="34" charset="0"/>
                        </a:rPr>
                        <a:t>FY20</a:t>
                      </a:r>
                    </a:p>
                  </a:txBody>
                  <a:tcPr marL="28800" marR="28800"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950" b="1" i="1" u="none" strike="noStrike" dirty="0">
                          <a:solidFill>
                            <a:srgbClr val="FFFFFF"/>
                          </a:solidFill>
                          <a:effectLst/>
                          <a:latin typeface="Univers" panose="020B0503020202020204" pitchFamily="34" charset="0"/>
                        </a:rPr>
                        <a:t>Growth (%)</a:t>
                      </a:r>
                    </a:p>
                  </a:txBody>
                  <a:tcPr marL="28800" marR="28800" marT="0" marB="0" anchor="ctr">
                    <a:lnL w="12700" cap="flat" cmpd="sng" algn="ctr">
                      <a:solidFill>
                        <a:srgbClr val="F2F2F2"/>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F2F2F2"/>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950" b="1" i="0" u="none" strike="noStrike" dirty="0">
                          <a:solidFill>
                            <a:srgbClr val="FFFFFF"/>
                          </a:solidFill>
                          <a:effectLst/>
                          <a:latin typeface="Univers" panose="020B0503020202020204" pitchFamily="34" charset="0"/>
                        </a:rPr>
                        <a:t>FY20</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950" b="1" i="0" u="none" strike="noStrike" dirty="0">
                          <a:solidFill>
                            <a:srgbClr val="FFFFFF"/>
                          </a:solidFill>
                          <a:effectLst/>
                          <a:latin typeface="Univers" panose="020B0503020202020204" pitchFamily="34" charset="0"/>
                        </a:rPr>
                        <a:t>FY19</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950" b="1" i="1" u="none" strike="noStrike" dirty="0">
                          <a:solidFill>
                            <a:srgbClr val="FFFFFF"/>
                          </a:solidFill>
                          <a:effectLst/>
                          <a:latin typeface="Univers" panose="020B0503020202020204" pitchFamily="34" charset="0"/>
                        </a:rPr>
                        <a:t>Growth (%)</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rgbClr val="F2F2F2"/>
                      </a:solidFill>
                      <a:prstDash val="solid"/>
                      <a:round/>
                      <a:headEnd type="none" w="med" len="med"/>
                      <a:tailEnd type="none" w="med" len="med"/>
                    </a:lnR>
                    <a:lnT>
                      <a:noFill/>
                    </a:lnT>
                    <a:lnB w="12700" cap="flat" cmpd="sng" algn="ctr">
                      <a:solidFill>
                        <a:srgbClr val="F2F2F2"/>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extLst>
                  <a:ext uri="{0D108BD9-81ED-4DB2-BD59-A6C34878D82A}">
                    <a16:rowId xmlns:a16="http://schemas.microsoft.com/office/drawing/2014/main" val="741575970"/>
                  </a:ext>
                </a:extLst>
              </a:tr>
              <a:tr h="304213">
                <a:tc>
                  <a:txBody>
                    <a:bodyPr/>
                    <a:lstStyle/>
                    <a:p>
                      <a:pPr algn="l" rtl="0" fontAlgn="b"/>
                      <a:r>
                        <a:rPr lang="en-IN" sz="950" b="0" i="0" u="none" strike="noStrike" dirty="0">
                          <a:solidFill>
                            <a:srgbClr val="000000"/>
                          </a:solidFill>
                          <a:effectLst/>
                          <a:latin typeface="Univers" panose="020B0503020202020204" pitchFamily="34" charset="0"/>
                        </a:rPr>
                        <a:t>Revenue</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0" u="none" strike="noStrike">
                          <a:solidFill>
                            <a:srgbClr val="000000"/>
                          </a:solidFill>
                          <a:effectLst/>
                          <a:latin typeface="Univers" panose="020B0503020202020204" pitchFamily="34" charset="0"/>
                        </a:rPr>
                        <a:t>1,249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0" u="none" strike="noStrike" dirty="0">
                          <a:solidFill>
                            <a:srgbClr val="000000"/>
                          </a:solidFill>
                          <a:effectLst/>
                          <a:latin typeface="Univers" panose="020B0503020202020204" pitchFamily="34" charset="0"/>
                        </a:rPr>
                        <a:t>1,634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(23.6)%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algn="ctr" rtl="0" fontAlgn="b"/>
                      <a:r>
                        <a:rPr lang="en-IN" sz="950" b="0" i="0" u="none" strike="noStrike">
                          <a:solidFill>
                            <a:srgbClr val="000000"/>
                          </a:solidFill>
                          <a:effectLst/>
                          <a:latin typeface="Univers" panose="020B0503020202020204" pitchFamily="34" charset="0"/>
                        </a:rPr>
                        <a:t>1,681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1" u="none" strike="noStrike">
                          <a:solidFill>
                            <a:srgbClr val="000000"/>
                          </a:solidFill>
                          <a:effectLst/>
                          <a:latin typeface="Univers" panose="020B0503020202020204" pitchFamily="34" charset="0"/>
                        </a:rPr>
                        <a:t>(25.7)%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algn="ctr" rtl="0" fontAlgn="b"/>
                      <a:r>
                        <a:rPr lang="en-IN" sz="950" b="0" i="0" u="none" strike="noStrike" dirty="0">
                          <a:solidFill>
                            <a:srgbClr val="000000"/>
                          </a:solidFill>
                          <a:effectLst/>
                          <a:latin typeface="Univers" panose="020B0503020202020204" pitchFamily="34" charset="0"/>
                        </a:rPr>
                        <a:t>2,930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algn="ctr" rtl="0" fontAlgn="b"/>
                      <a:r>
                        <a:rPr lang="en-IN" sz="950" b="0" i="0" u="none" strike="noStrike" dirty="0">
                          <a:solidFill>
                            <a:srgbClr val="000000"/>
                          </a:solidFill>
                          <a:effectLst/>
                          <a:latin typeface="Univers" panose="020B0503020202020204" pitchFamily="34" charset="0"/>
                        </a:rPr>
                        <a:t>3,424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(14.9)%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extLst>
                  <a:ext uri="{0D108BD9-81ED-4DB2-BD59-A6C34878D82A}">
                    <a16:rowId xmlns:a16="http://schemas.microsoft.com/office/drawing/2014/main" val="2082051046"/>
                  </a:ext>
                </a:extLst>
              </a:tr>
              <a:tr h="304213">
                <a:tc>
                  <a:txBody>
                    <a:bodyPr/>
                    <a:lstStyle/>
                    <a:p>
                      <a:pPr algn="l" rtl="0" fontAlgn="b"/>
                      <a:r>
                        <a:rPr lang="en-IN" sz="950" b="0" i="0" u="none" strike="noStrike" dirty="0">
                          <a:solidFill>
                            <a:srgbClr val="000000"/>
                          </a:solidFill>
                          <a:effectLst/>
                          <a:latin typeface="Univers" panose="020B0503020202020204" pitchFamily="34" charset="0"/>
                        </a:rPr>
                        <a:t>EBITDA</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950" b="0" i="0" u="none" strike="noStrike">
                          <a:solidFill>
                            <a:srgbClr val="000000"/>
                          </a:solidFill>
                          <a:effectLst/>
                          <a:latin typeface="Univers" panose="020B0503020202020204" pitchFamily="34" charset="0"/>
                        </a:rPr>
                        <a:t>43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950" b="0" i="0" u="none" strike="noStrike" dirty="0">
                          <a:solidFill>
                            <a:srgbClr val="000000"/>
                          </a:solidFill>
                          <a:effectLst/>
                          <a:latin typeface="Univers" panose="020B0503020202020204" pitchFamily="34" charset="0"/>
                        </a:rPr>
                        <a:t>43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950" b="0" i="1" u="none" strike="noStrike" dirty="0">
                          <a:solidFill>
                            <a:srgbClr val="000000"/>
                          </a:solidFill>
                          <a:effectLst/>
                          <a:latin typeface="Univers" panose="020B0503020202020204" pitchFamily="34" charset="0"/>
                        </a:rPr>
                        <a:t>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rtl="0" fontAlgn="b"/>
                      <a:r>
                        <a:rPr lang="en-IN" sz="950" b="0" i="0" u="none" strike="noStrike">
                          <a:solidFill>
                            <a:srgbClr val="000000"/>
                          </a:solidFill>
                          <a:effectLst/>
                          <a:latin typeface="Univers" panose="020B0503020202020204" pitchFamily="34" charset="0"/>
                        </a:rPr>
                        <a:t>125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IN" sz="950" b="0" i="1" u="none" strike="noStrike">
                          <a:solidFill>
                            <a:srgbClr val="000000"/>
                          </a:solidFill>
                          <a:effectLst/>
                          <a:latin typeface="Univers" panose="020B0503020202020204" pitchFamily="34" charset="0"/>
                        </a:rPr>
                        <a:t>(65.7)%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rtl="0" fontAlgn="b"/>
                      <a:r>
                        <a:rPr lang="en-IN" sz="950" b="0" i="0" u="none" strike="noStrike" dirty="0">
                          <a:solidFill>
                            <a:srgbClr val="000000"/>
                          </a:solidFill>
                          <a:effectLst/>
                          <a:latin typeface="Univers" panose="020B0503020202020204" pitchFamily="34" charset="0"/>
                        </a:rPr>
                        <a:t>168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rtl="0" fontAlgn="b"/>
                      <a:r>
                        <a:rPr lang="en-IN" sz="950" b="0" i="0" u="none" strike="noStrike" dirty="0">
                          <a:solidFill>
                            <a:srgbClr val="000000"/>
                          </a:solidFill>
                          <a:effectLst/>
                          <a:latin typeface="Univers" panose="020B0503020202020204" pitchFamily="34" charset="0"/>
                        </a:rPr>
                        <a:t>114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rtl="0" fontAlgn="b"/>
                      <a:r>
                        <a:rPr lang="en-IN" sz="950" b="0" i="1" u="none" strike="noStrike" dirty="0">
                          <a:solidFill>
                            <a:srgbClr val="000000"/>
                          </a:solidFill>
                          <a:effectLst/>
                          <a:latin typeface="Univers" panose="020B0503020202020204" pitchFamily="34" charset="0"/>
                        </a:rPr>
                        <a:t>54.3%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702505086"/>
                  </a:ext>
                </a:extLst>
              </a:tr>
              <a:tr h="304213">
                <a:tc>
                  <a:txBody>
                    <a:bodyPr/>
                    <a:lstStyle/>
                    <a:p>
                      <a:pPr algn="l" rtl="0" fontAlgn="b"/>
                      <a:r>
                        <a:rPr lang="en-IN" sz="950" b="0" i="1" u="none" strike="noStrike" dirty="0">
                          <a:solidFill>
                            <a:srgbClr val="000000"/>
                          </a:solidFill>
                          <a:effectLst/>
                          <a:latin typeface="Univers" panose="020B0503020202020204" pitchFamily="34" charset="0"/>
                        </a:rPr>
                        <a:t>Margin (%)</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3.4%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2.6%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7.4%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5.7%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3.3%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1538068957"/>
                  </a:ext>
                </a:extLst>
              </a:tr>
              <a:tr h="304213">
                <a:tc>
                  <a:txBody>
                    <a:bodyPr/>
                    <a:lstStyle/>
                    <a:p>
                      <a:pPr algn="l" rtl="0" fontAlgn="b"/>
                      <a:r>
                        <a:rPr lang="en-IN" sz="950" b="0" i="0" u="none" strike="noStrike" dirty="0">
                          <a:solidFill>
                            <a:srgbClr val="000000"/>
                          </a:solidFill>
                          <a:effectLst/>
                          <a:latin typeface="Univers" panose="020B0503020202020204" pitchFamily="34" charset="0"/>
                        </a:rPr>
                        <a:t>Adjusted EBITDA</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0" u="none" strike="noStrike" dirty="0">
                          <a:solidFill>
                            <a:srgbClr val="000000"/>
                          </a:solidFill>
                          <a:effectLst/>
                          <a:latin typeface="Univers" panose="020B0503020202020204" pitchFamily="34" charset="0"/>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0" u="none" strike="noStrike" dirty="0">
                          <a:solidFill>
                            <a:srgbClr val="000000"/>
                          </a:solidFill>
                          <a:effectLst/>
                          <a:latin typeface="Univers" panose="020B0503020202020204" pitchFamily="34" charset="0"/>
                        </a:rPr>
                        <a:t>43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(88.4)%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0" u="none" strike="noStrike" dirty="0">
                          <a:solidFill>
                            <a:schemeClr val="tx1"/>
                          </a:solidFill>
                          <a:effectLst/>
                          <a:latin typeface="Univers" panose="020B0503020202020204" pitchFamily="34" charset="0"/>
                        </a:rPr>
                        <a:t>90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chemeClr val="tx1"/>
                          </a:solidFill>
                          <a:effectLst/>
                          <a:latin typeface="Univers" panose="020B0503020202020204" pitchFamily="34" charset="0"/>
                        </a:rPr>
                        <a:t>(94.4)%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0" u="none" strike="noStrike" dirty="0">
                          <a:solidFill>
                            <a:schemeClr val="tx1"/>
                          </a:solidFill>
                          <a:effectLst/>
                          <a:latin typeface="Univers" panose="020B0503020202020204" pitchFamily="34" charset="0"/>
                        </a:rPr>
                        <a:t>95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0" u="none" strike="noStrike" dirty="0">
                          <a:solidFill>
                            <a:srgbClr val="000000"/>
                          </a:solidFill>
                          <a:effectLst/>
                          <a:latin typeface="Univers" panose="020B0503020202020204" pitchFamily="34" charset="0"/>
                        </a:rPr>
                        <a:t>114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IN" sz="950" b="0" i="1" u="none" strike="noStrike" dirty="0">
                          <a:solidFill>
                            <a:srgbClr val="000000"/>
                          </a:solidFill>
                          <a:effectLst/>
                          <a:latin typeface="Univers" panose="020B0503020202020204" pitchFamily="34" charset="0"/>
                        </a:rPr>
                        <a:t>(16.7)%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301594682"/>
                  </a:ext>
                </a:extLst>
              </a:tr>
              <a:tr h="304213">
                <a:tc>
                  <a:txBody>
                    <a:bodyPr/>
                    <a:lstStyle/>
                    <a:p>
                      <a:pPr algn="l" rtl="0" fontAlgn="b"/>
                      <a:r>
                        <a:rPr lang="en-IN" sz="950" b="0" i="1" u="none" strike="noStrike" dirty="0">
                          <a:solidFill>
                            <a:srgbClr val="000000"/>
                          </a:solidFill>
                          <a:effectLst/>
                          <a:latin typeface="Univers" panose="020B0503020202020204" pitchFamily="34" charset="0"/>
                        </a:rPr>
                        <a:t>Margin (%)</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b"/>
                      <a:r>
                        <a:rPr lang="en-IN" sz="950" b="0" i="1" u="none" strike="noStrike" dirty="0">
                          <a:solidFill>
                            <a:srgbClr val="000000"/>
                          </a:solidFill>
                          <a:effectLst/>
                          <a:latin typeface="Univers" panose="020B0503020202020204" pitchFamily="34" charset="0"/>
                        </a:rPr>
                        <a:t>0.1%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b"/>
                      <a:r>
                        <a:rPr lang="en-IN" sz="950" b="0" i="1" u="none" strike="noStrike" dirty="0">
                          <a:solidFill>
                            <a:srgbClr val="000000"/>
                          </a:solidFill>
                          <a:effectLst/>
                          <a:latin typeface="Univers" panose="020B0503020202020204" pitchFamily="34" charset="0"/>
                        </a:rPr>
                        <a:t>2.6%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b"/>
                      <a:endParaRPr lang="en-IN" sz="950" b="0" i="1" u="none" strike="noStrike" dirty="0">
                        <a:solidFill>
                          <a:srgbClr val="000000"/>
                        </a:solidFill>
                        <a:effectLst/>
                        <a:latin typeface="Univers" panose="020B0503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algn="ctr" rtl="0" fontAlgn="b"/>
                      <a:r>
                        <a:rPr lang="en-IN" sz="950" b="0" i="1" u="none" strike="noStrike" dirty="0">
                          <a:solidFill>
                            <a:srgbClr val="000000"/>
                          </a:solidFill>
                          <a:effectLst/>
                          <a:latin typeface="Univers" panose="020B0503020202020204" pitchFamily="34" charset="0"/>
                        </a:rPr>
                        <a:t>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b"/>
                      <a:endParaRPr lang="en-IN" sz="950" b="0" i="1" u="none" strike="noStrike" dirty="0">
                        <a:solidFill>
                          <a:srgbClr val="000000"/>
                        </a:solidFill>
                        <a:effectLst/>
                        <a:latin typeface="Univers" panose="020B0503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algn="ctr" rtl="0" fontAlgn="b"/>
                      <a:r>
                        <a:rPr lang="en-IN" sz="950" b="0" i="1" u="none" strike="noStrike" dirty="0">
                          <a:solidFill>
                            <a:srgbClr val="000000"/>
                          </a:solidFill>
                          <a:effectLst/>
                          <a:latin typeface="Univers" panose="020B0503020202020204" pitchFamily="34" charset="0"/>
                        </a:rPr>
                        <a:t>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algn="ctr" rtl="0" fontAlgn="b"/>
                      <a:r>
                        <a:rPr lang="en-IN" sz="950" b="0" i="1" u="none" strike="noStrike" dirty="0">
                          <a:solidFill>
                            <a:srgbClr val="000000"/>
                          </a:solidFill>
                          <a:effectLst/>
                          <a:latin typeface="Univers" panose="020B0503020202020204" pitchFamily="34" charset="0"/>
                        </a:rPr>
                        <a:t>3.3%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algn="ctr" rtl="0" fontAlgn="b"/>
                      <a:endParaRPr lang="en-IN" sz="950" b="0" i="1" u="none" strike="noStrike" dirty="0">
                        <a:solidFill>
                          <a:srgbClr val="000000"/>
                        </a:solidFill>
                        <a:effectLst/>
                        <a:latin typeface="Univers" panose="020B0503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extLst>
                  <a:ext uri="{0D108BD9-81ED-4DB2-BD59-A6C34878D82A}">
                    <a16:rowId xmlns:a16="http://schemas.microsoft.com/office/drawing/2014/main" val="16885597"/>
                  </a:ext>
                </a:extLst>
              </a:tr>
            </a:tbl>
          </a:graphicData>
        </a:graphic>
      </p:graphicFrame>
      <p:sp>
        <p:nvSpPr>
          <p:cNvPr id="12" name="Rectangle 11">
            <a:extLst>
              <a:ext uri="{FF2B5EF4-FFF2-40B4-BE49-F238E27FC236}">
                <a16:creationId xmlns:a16="http://schemas.microsoft.com/office/drawing/2014/main" id="{79E1085A-F136-448A-AB32-32173B2E408C}"/>
              </a:ext>
            </a:extLst>
          </p:cNvPr>
          <p:cNvSpPr/>
          <p:nvPr/>
        </p:nvSpPr>
        <p:spPr>
          <a:xfrm>
            <a:off x="1473362" y="3986750"/>
            <a:ext cx="7194186" cy="2378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166688" lvl="0" indent="-166688" algn="just">
              <a:lnSpc>
                <a:spcPts val="1500"/>
              </a:lnSpc>
              <a:spcBef>
                <a:spcPts val="400"/>
              </a:spcBef>
              <a:spcAft>
                <a:spcPts val="400"/>
              </a:spcAft>
              <a:buFont typeface="Arial" panose="020B0604020202020204" pitchFamily="34" charset="0"/>
              <a:buChar char="•"/>
            </a:pPr>
            <a:r>
              <a:rPr lang="en-US" sz="1200" dirty="0">
                <a:solidFill>
                  <a:schemeClr val="tx1"/>
                </a:solidFill>
                <a:latin typeface="Univers"/>
                <a:cs typeface="Times New Roman" panose="02020603050405020304" pitchFamily="18" charset="0"/>
              </a:rPr>
              <a:t>With a focus on margin expansion, low margin products rationalization continued during the period as well. Topline growth subdued due to the slowdown in the auto industry in India as well as globally.</a:t>
            </a:r>
          </a:p>
          <a:p>
            <a:pPr marL="166688" lvl="0" indent="-166688" algn="just">
              <a:lnSpc>
                <a:spcPts val="1500"/>
              </a:lnSpc>
              <a:spcBef>
                <a:spcPts val="400"/>
              </a:spcBef>
              <a:spcAft>
                <a:spcPts val="400"/>
              </a:spcAft>
              <a:buFont typeface="Arial" panose="020B0604020202020204" pitchFamily="34" charset="0"/>
              <a:buChar char="•"/>
            </a:pPr>
            <a:r>
              <a:rPr lang="en-US" sz="1200" b="1" dirty="0">
                <a:solidFill>
                  <a:schemeClr val="tx1"/>
                </a:solidFill>
                <a:latin typeface="Univers"/>
                <a:cs typeface="Times New Roman" panose="02020603050405020304" pitchFamily="18" charset="0"/>
              </a:rPr>
              <a:t>Outlook:</a:t>
            </a:r>
            <a:r>
              <a:rPr lang="en-US" sz="1200" dirty="0">
                <a:solidFill>
                  <a:schemeClr val="tx1"/>
                </a:solidFill>
                <a:latin typeface="Univers"/>
                <a:cs typeface="Times New Roman" panose="02020603050405020304" pitchFamily="18" charset="0"/>
              </a:rPr>
              <a:t> Increased shift in production facilities from China to Europe is expected to help improve product base and in turn improve business. Product rationalization and ramp up of new orders in India is expected to benefit the profitability and growth in the coming quarters. </a:t>
            </a:r>
          </a:p>
          <a:p>
            <a:pPr marL="166688" lvl="0" indent="-166688" algn="just">
              <a:lnSpc>
                <a:spcPts val="1500"/>
              </a:lnSpc>
              <a:spcBef>
                <a:spcPts val="400"/>
              </a:spcBef>
              <a:spcAft>
                <a:spcPts val="400"/>
              </a:spcAft>
              <a:buFont typeface="Arial" panose="020B0604020202020204" pitchFamily="34" charset="0"/>
              <a:buChar char="•"/>
            </a:pPr>
            <a:r>
              <a:rPr lang="en-US" sz="1200" b="1" dirty="0">
                <a:solidFill>
                  <a:schemeClr val="tx1"/>
                </a:solidFill>
                <a:latin typeface="Univers"/>
                <a:cs typeface="Times New Roman" panose="02020603050405020304" pitchFamily="18" charset="0"/>
              </a:rPr>
              <a:t>Strategy:</a:t>
            </a:r>
            <a:r>
              <a:rPr lang="en-US" sz="1200" dirty="0">
                <a:solidFill>
                  <a:schemeClr val="tx1"/>
                </a:solidFill>
                <a:latin typeface="Univers"/>
                <a:cs typeface="Times New Roman" panose="02020603050405020304" pitchFamily="18" charset="0"/>
              </a:rPr>
              <a:t> Focus on high margin product mix, exports, ramp-up of existing products, performance-critical components, customer diversification and capacity utilization. Focus on increasing volumes for new products increased under BS-VI.</a:t>
            </a:r>
          </a:p>
        </p:txBody>
      </p:sp>
    </p:spTree>
    <p:extLst>
      <p:ext uri="{BB962C8B-B14F-4D97-AF65-F5344CB8AC3E}">
        <p14:creationId xmlns:p14="http://schemas.microsoft.com/office/powerpoint/2010/main" val="314309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0"/>
          </p:nvPr>
        </p:nvSpPr>
        <p:spPr>
          <a:xfrm>
            <a:off x="1428200" y="3904159"/>
            <a:ext cx="3647049" cy="351190"/>
          </a:xfrm>
        </p:spPr>
        <p:txBody>
          <a:bodyPr/>
          <a:lstStyle/>
          <a:p>
            <a:pPr algn="ctr"/>
            <a:r>
              <a:rPr lang="en-US" sz="1400" dirty="0">
                <a:solidFill>
                  <a:srgbClr val="0070C0"/>
                </a:solidFill>
                <a:cs typeface="Times New Roman" panose="02020603050405020304" pitchFamily="18" charset="0"/>
              </a:rPr>
              <a:t>EBITDA (Rs. mn) and Margin (%)</a:t>
            </a:r>
            <a:endParaRPr lang="en-GB" sz="1400" dirty="0">
              <a:solidFill>
                <a:srgbClr val="0070C0"/>
              </a:solidFill>
              <a:cs typeface="Times New Roman" panose="02020603050405020304" pitchFamily="18" charset="0"/>
            </a:endParaRPr>
          </a:p>
        </p:txBody>
      </p:sp>
      <p:sp>
        <p:nvSpPr>
          <p:cNvPr id="2" name="Text Placeholder 1"/>
          <p:cNvSpPr>
            <a:spLocks noGrp="1"/>
          </p:cNvSpPr>
          <p:nvPr>
            <p:ph type="body" sz="quarter" idx="10"/>
          </p:nvPr>
        </p:nvSpPr>
        <p:spPr>
          <a:xfrm>
            <a:off x="1440074" y="1431234"/>
            <a:ext cx="3647049" cy="351190"/>
          </a:xfrm>
        </p:spPr>
        <p:txBody>
          <a:bodyPr/>
          <a:lstStyle/>
          <a:p>
            <a:pPr algn="ctr"/>
            <a:r>
              <a:rPr lang="en-IN" sz="1400" dirty="0">
                <a:solidFill>
                  <a:srgbClr val="0070C0"/>
                </a:solidFill>
                <a:cs typeface="Times New Roman" panose="02020603050405020304" pitchFamily="18" charset="0"/>
              </a:rPr>
              <a:t>Revenue (Rs. mn) and Growth (Q-o-Q)</a:t>
            </a:r>
          </a:p>
        </p:txBody>
      </p:sp>
      <p:sp>
        <p:nvSpPr>
          <p:cNvPr id="3" name="Content Placeholder 2"/>
          <p:cNvSpPr>
            <a:spLocks noGrp="1"/>
          </p:cNvSpPr>
          <p:nvPr>
            <p:ph sz="quarter" idx="11"/>
          </p:nvPr>
        </p:nvSpPr>
        <p:spPr>
          <a:xfrm>
            <a:off x="1417320" y="1005840"/>
            <a:ext cx="7269480" cy="410978"/>
          </a:xfrm>
        </p:spPr>
        <p:txBody>
          <a:bodyPr/>
          <a:lstStyle/>
          <a:p>
            <a:r>
              <a:rPr lang="en-US" dirty="0"/>
              <a:t>QUARTERLY </a:t>
            </a:r>
            <a:r>
              <a:rPr lang="en-US" dirty="0">
                <a:solidFill>
                  <a:srgbClr val="B11116"/>
                </a:solidFill>
              </a:rPr>
              <a:t>FINANCIAL TRENDS</a:t>
            </a:r>
          </a:p>
        </p:txBody>
      </p:sp>
      <p:sp>
        <p:nvSpPr>
          <p:cNvPr id="9" name="Text Placeholder 1"/>
          <p:cNvSpPr>
            <a:spLocks noGrp="1"/>
          </p:cNvSpPr>
          <p:nvPr>
            <p:ph type="body" sz="quarter" idx="10"/>
          </p:nvPr>
        </p:nvSpPr>
        <p:spPr>
          <a:xfrm>
            <a:off x="5301887" y="1431234"/>
            <a:ext cx="3503392" cy="351190"/>
          </a:xfrm>
        </p:spPr>
        <p:txBody>
          <a:bodyPr/>
          <a:lstStyle/>
          <a:p>
            <a:pPr algn="ctr"/>
            <a:r>
              <a:rPr lang="en-IN" sz="1400" dirty="0">
                <a:solidFill>
                  <a:srgbClr val="0070C0"/>
                </a:solidFill>
                <a:cs typeface="Times New Roman" panose="02020603050405020304" pitchFamily="18" charset="0"/>
              </a:rPr>
              <a:t>Segment Wise Revenue Contribution</a:t>
            </a:r>
            <a:endParaRPr lang="en-GB" sz="1400" dirty="0">
              <a:solidFill>
                <a:srgbClr val="0070C0"/>
              </a:solidFill>
              <a:cs typeface="Times New Roman" panose="02020603050405020304" pitchFamily="18" charset="0"/>
            </a:endParaRPr>
          </a:p>
        </p:txBody>
      </p:sp>
      <p:sp>
        <p:nvSpPr>
          <p:cNvPr id="25"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00" i="0" u="none" strike="noStrike" kern="1200" cap="none" spc="0" normalizeH="0" baseline="0" noProof="0" dirty="0">
              <a:ln>
                <a:noFill/>
              </a:ln>
              <a:effectLst/>
              <a:uLnTx/>
              <a:uFillTx/>
              <a:latin typeface="Univers" pitchFamily="34" charset="0"/>
              <a:ea typeface="+mn-ea"/>
              <a:cs typeface="+mn-cs"/>
            </a:endParaRPr>
          </a:p>
        </p:txBody>
      </p:sp>
      <p:sp>
        <p:nvSpPr>
          <p:cNvPr id="13" name="TextBox 12">
            <a:extLst>
              <a:ext uri="{FF2B5EF4-FFF2-40B4-BE49-F238E27FC236}">
                <a16:creationId xmlns:a16="http://schemas.microsoft.com/office/drawing/2014/main" id="{5FF3FF46-9238-481D-9E75-6CC9FDFE961A}"/>
              </a:ext>
            </a:extLst>
          </p:cNvPr>
          <p:cNvSpPr txBox="1"/>
          <p:nvPr/>
        </p:nvSpPr>
        <p:spPr>
          <a:xfrm>
            <a:off x="1428200" y="6105363"/>
            <a:ext cx="6314512" cy="461665"/>
          </a:xfrm>
          <a:prstGeom prst="rect">
            <a:avLst/>
          </a:prstGeom>
          <a:noFill/>
        </p:spPr>
        <p:txBody>
          <a:bodyPr wrap="square" rtlCol="0">
            <a:spAutoFit/>
          </a:bodyPr>
          <a:lstStyle/>
          <a:p>
            <a:r>
              <a:rPr lang="en-US" sz="800" dirty="0">
                <a:latin typeface="Univers" panose="020B0503020202020204" pitchFamily="34" charset="0"/>
              </a:rPr>
              <a:t>Note: </a:t>
            </a:r>
          </a:p>
          <a:p>
            <a:pPr marL="228600" indent="-228600">
              <a:buFont typeface="+mj-lt"/>
              <a:buAutoNum type="arabicPeriod"/>
            </a:pPr>
            <a:r>
              <a:rPr lang="en-IN" sz="800" dirty="0">
                <a:latin typeface="Univers" panose="020B0503020202020204" pitchFamily="34" charset="0"/>
              </a:rPr>
              <a:t>The result / numbers are presented excluding Discontinued operations</a:t>
            </a:r>
          </a:p>
          <a:p>
            <a:pPr marL="228600" indent="-228600">
              <a:buFont typeface="+mj-lt"/>
              <a:buAutoNum type="arabicPeriod"/>
            </a:pPr>
            <a:r>
              <a:rPr lang="en-US" sz="800" dirty="0">
                <a:latin typeface="Univers" panose="020B0503020202020204" pitchFamily="34" charset="0"/>
              </a:rPr>
              <a:t>EBITDA adjusted for the impact of IND AS 116 to make it comparable with corresponding period previous year </a:t>
            </a:r>
            <a:endParaRPr lang="en-IN" sz="800" dirty="0">
              <a:latin typeface="Univers" panose="020B0503020202020204" pitchFamily="34" charset="0"/>
            </a:endParaRPr>
          </a:p>
        </p:txBody>
      </p:sp>
      <p:graphicFrame>
        <p:nvGraphicFramePr>
          <p:cNvPr id="11" name="Chart 10">
            <a:extLst>
              <a:ext uri="{FF2B5EF4-FFF2-40B4-BE49-F238E27FC236}">
                <a16:creationId xmlns:a16="http://schemas.microsoft.com/office/drawing/2014/main" id="{00000000-0008-0000-0500-00000E000000}"/>
              </a:ext>
            </a:extLst>
          </p:cNvPr>
          <p:cNvGraphicFramePr>
            <a:graphicFrameLocks/>
          </p:cNvGraphicFramePr>
          <p:nvPr>
            <p:extLst>
              <p:ext uri="{D42A27DB-BD31-4B8C-83A1-F6EECF244321}">
                <p14:modId xmlns:p14="http://schemas.microsoft.com/office/powerpoint/2010/main" val="1105463313"/>
              </p:ext>
            </p:extLst>
          </p:nvPr>
        </p:nvGraphicFramePr>
        <p:xfrm>
          <a:off x="1292105" y="1507257"/>
          <a:ext cx="3902400" cy="21811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a16="http://schemas.microsoft.com/office/drawing/2014/main" id="{00000000-0008-0000-0500-000013000000}"/>
              </a:ext>
            </a:extLst>
          </p:cNvPr>
          <p:cNvGraphicFramePr>
            <a:graphicFrameLocks/>
          </p:cNvGraphicFramePr>
          <p:nvPr>
            <p:extLst>
              <p:ext uri="{D42A27DB-BD31-4B8C-83A1-F6EECF244321}">
                <p14:modId xmlns:p14="http://schemas.microsoft.com/office/powerpoint/2010/main" val="2291716426"/>
              </p:ext>
            </p:extLst>
          </p:nvPr>
        </p:nvGraphicFramePr>
        <p:xfrm>
          <a:off x="5194505" y="1877643"/>
          <a:ext cx="3907114" cy="210166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Placeholder 1">
            <a:extLst>
              <a:ext uri="{FF2B5EF4-FFF2-40B4-BE49-F238E27FC236}">
                <a16:creationId xmlns:a16="http://schemas.microsoft.com/office/drawing/2014/main" id="{1727FF95-198F-4E8A-ADD1-1A0851D47B1C}"/>
              </a:ext>
            </a:extLst>
          </p:cNvPr>
          <p:cNvSpPr txBox="1">
            <a:spLocks/>
          </p:cNvSpPr>
          <p:nvPr/>
        </p:nvSpPr>
        <p:spPr>
          <a:xfrm>
            <a:off x="5202422" y="3904159"/>
            <a:ext cx="3789984" cy="351190"/>
          </a:xfrm>
          <a:prstGeom prst="rect">
            <a:avLst/>
          </a:prstGeom>
        </p:spPr>
        <p:txBody>
          <a:bodyPr/>
          <a:lstStyle>
            <a:lvl1pPr marL="342900" indent="-342900" algn="l" defTabSz="914400" rtl="0" eaLnBrk="1" latinLnBrk="0" hangingPunct="1">
              <a:lnSpc>
                <a:spcPct val="100000"/>
              </a:lnSpc>
              <a:spcBef>
                <a:spcPts val="0"/>
              </a:spcBef>
              <a:buFont typeface="Arial" pitchFamily="34" charset="0"/>
              <a:buNone/>
              <a:defRPr sz="1600" b="1" kern="1200">
                <a:solidFill>
                  <a:schemeClr val="tx1">
                    <a:lumMod val="50000"/>
                    <a:lumOff val="50000"/>
                  </a:schemeClr>
                </a:solidFill>
                <a:latin typeface="Univers" pitchFamily="34" charset="0"/>
                <a:ea typeface="+mn-ea"/>
                <a:cs typeface="+mn-cs"/>
              </a:defRPr>
            </a:lvl1pPr>
            <a:lvl2pPr marL="742950" marR="0" indent="-285750" algn="l" defTabSz="914400" rtl="0" eaLnBrk="1" fontAlgn="auto" latinLnBrk="0" hangingPunct="1">
              <a:lnSpc>
                <a:spcPct val="150000"/>
              </a:lnSpc>
              <a:spcBef>
                <a:spcPct val="20000"/>
              </a:spcBef>
              <a:spcAft>
                <a:spcPts val="0"/>
              </a:spcAft>
              <a:buClrTx/>
              <a:buSzTx/>
              <a:buFont typeface="Arial" pitchFamily="34" charset="0"/>
              <a:buNone/>
              <a:tabLst/>
              <a:defRPr sz="2800" kern="1200">
                <a:solidFill>
                  <a:schemeClr val="tx1">
                    <a:lumMod val="9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400" dirty="0">
                <a:solidFill>
                  <a:srgbClr val="0070C0"/>
                </a:solidFill>
                <a:cs typeface="Times New Roman" panose="02020603050405020304" pitchFamily="18" charset="0"/>
              </a:rPr>
              <a:t>Adjusted EBITDA (Rs. mn) and Margin (%)</a:t>
            </a:r>
            <a:endParaRPr lang="en-GB" sz="1400" dirty="0">
              <a:solidFill>
                <a:srgbClr val="0070C0"/>
              </a:solidFill>
              <a:cs typeface="Times New Roman" panose="02020603050405020304" pitchFamily="18" charset="0"/>
            </a:endParaRPr>
          </a:p>
        </p:txBody>
      </p:sp>
      <p:graphicFrame>
        <p:nvGraphicFramePr>
          <p:cNvPr id="14" name="Chart 13">
            <a:extLst>
              <a:ext uri="{FF2B5EF4-FFF2-40B4-BE49-F238E27FC236}">
                <a16:creationId xmlns:a16="http://schemas.microsoft.com/office/drawing/2014/main" id="{00000000-0008-0000-0500-000010000000}"/>
              </a:ext>
            </a:extLst>
          </p:cNvPr>
          <p:cNvGraphicFramePr>
            <a:graphicFrameLocks/>
          </p:cNvGraphicFramePr>
          <p:nvPr>
            <p:extLst>
              <p:ext uri="{D42A27DB-BD31-4B8C-83A1-F6EECF244321}">
                <p14:modId xmlns:p14="http://schemas.microsoft.com/office/powerpoint/2010/main" val="461669996"/>
              </p:ext>
            </p:extLst>
          </p:nvPr>
        </p:nvGraphicFramePr>
        <p:xfrm>
          <a:off x="1440074" y="4053455"/>
          <a:ext cx="3786096" cy="21016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D4DAF10C-7B49-4A5A-863D-09514B52BC78}"/>
              </a:ext>
            </a:extLst>
          </p:cNvPr>
          <p:cNvGraphicFramePr>
            <a:graphicFrameLocks/>
          </p:cNvGraphicFramePr>
          <p:nvPr>
            <p:extLst>
              <p:ext uri="{D42A27DB-BD31-4B8C-83A1-F6EECF244321}">
                <p14:modId xmlns:p14="http://schemas.microsoft.com/office/powerpoint/2010/main" val="433452957"/>
              </p:ext>
            </p:extLst>
          </p:nvPr>
        </p:nvGraphicFramePr>
        <p:xfrm>
          <a:off x="5357904" y="4515727"/>
          <a:ext cx="3786096" cy="16560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589E532FC419459472CEDED0966E06" ma:contentTypeVersion="10" ma:contentTypeDescription="Create a new document." ma:contentTypeScope="" ma:versionID="aaf63f16acfb97b1dd1cf73ddb62cbe9">
  <xsd:schema xmlns:xsd="http://www.w3.org/2001/XMLSchema" xmlns:xs="http://www.w3.org/2001/XMLSchema" xmlns:p="http://schemas.microsoft.com/office/2006/metadata/properties" xmlns:ns2="838afb97-f7f9-44f5-9ee6-9dcf1d7ae8ae" xmlns:ns3="2df03dc8-8b35-4ccd-aa47-0b026e679bde" targetNamespace="http://schemas.microsoft.com/office/2006/metadata/properties" ma:root="true" ma:fieldsID="0afd5cc0811b0d0333abcebc2f9d76b3" ns2:_="" ns3:_="">
    <xsd:import namespace="838afb97-f7f9-44f5-9ee6-9dcf1d7ae8ae"/>
    <xsd:import namespace="2df03dc8-8b35-4ccd-aa47-0b026e679bde"/>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8afb97-f7f9-44f5-9ee6-9dcf1d7ae8a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df03dc8-8b35-4ccd-aa47-0b026e679bd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A90784-D05A-4528-BCB4-62404A7A9421}">
  <ds:schemaRefs>
    <ds:schemaRef ds:uri="http://schemas.microsoft.com/office/2006/documentManagement/types"/>
    <ds:schemaRef ds:uri="2df03dc8-8b35-4ccd-aa47-0b026e679bde"/>
    <ds:schemaRef ds:uri="http://schemas.openxmlformats.org/package/2006/metadata/core-properties"/>
    <ds:schemaRef ds:uri="http://www.w3.org/XML/1998/namespace"/>
    <ds:schemaRef ds:uri="http://purl.org/dc/terms/"/>
    <ds:schemaRef ds:uri="http://schemas.microsoft.com/office/infopath/2007/PartnerControls"/>
    <ds:schemaRef ds:uri="http://schemas.microsoft.com/office/2006/metadata/properties"/>
    <ds:schemaRef ds:uri="http://purl.org/dc/elements/1.1/"/>
    <ds:schemaRef ds:uri="838afb97-f7f9-44f5-9ee6-9dcf1d7ae8ae"/>
    <ds:schemaRef ds:uri="http://purl.org/dc/dcmitype/"/>
  </ds:schemaRefs>
</ds:datastoreItem>
</file>

<file path=customXml/itemProps2.xml><?xml version="1.0" encoding="utf-8"?>
<ds:datastoreItem xmlns:ds="http://schemas.openxmlformats.org/officeDocument/2006/customXml" ds:itemID="{73319AC0-193F-46BE-BFC1-5325B2593D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8afb97-f7f9-44f5-9ee6-9dcf1d7ae8ae"/>
    <ds:schemaRef ds:uri="2df03dc8-8b35-4ccd-aa47-0b026e679b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1AE0E2-789D-4205-B74F-AE91583D2B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11950</TotalTime>
  <Words>3399</Words>
  <Application>Microsoft Office PowerPoint</Application>
  <PresentationFormat>On-screen Show (4:3)</PresentationFormat>
  <Paragraphs>989</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 Unicode MS</vt:lpstr>
      <vt:lpstr>ＭＳ Ｐゴシック</vt:lpstr>
      <vt:lpstr>Arial</vt:lpstr>
      <vt:lpstr>Calibri</vt:lpstr>
      <vt:lpstr>Courier New</vt:lpstr>
      <vt:lpstr>Times New Roman</vt:lpstr>
      <vt:lpstr>UD Digi Kyokasho N-R</vt:lpstr>
      <vt:lpstr>Univers</vt:lpstr>
      <vt:lpstr>Univers ATT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Saket Somani</dc:creator>
  <cp:lastModifiedBy>Amarnath M. Harihar</cp:lastModifiedBy>
  <cp:revision>588</cp:revision>
  <dcterms:modified xsi:type="dcterms:W3CDTF">2019-11-11T17:42:42Z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0x01010019589E532FC419459472CEDED0966E06</vt:lpwstr>
  </property>
</Properties>
</file>